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96" r:id="rId1"/>
  </p:sldMasterIdLst>
  <p:notesMasterIdLst>
    <p:notesMasterId r:id="rId14"/>
  </p:notesMasterIdLst>
  <p:sldIdLst>
    <p:sldId id="256" r:id="rId2"/>
    <p:sldId id="276" r:id="rId3"/>
    <p:sldId id="277" r:id="rId4"/>
    <p:sldId id="278" r:id="rId5"/>
    <p:sldId id="279" r:id="rId6"/>
    <p:sldId id="281" r:id="rId7"/>
    <p:sldId id="282" r:id="rId8"/>
    <p:sldId id="283" r:id="rId9"/>
    <p:sldId id="284" r:id="rId10"/>
    <p:sldId id="261" r:id="rId11"/>
    <p:sldId id="285" r:id="rId12"/>
    <p:sldId id="28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94632"/>
  </p:normalViewPr>
  <p:slideViewPr>
    <p:cSldViewPr snapToGrid="0" snapToObjects="1">
      <p:cViewPr varScale="1">
        <p:scale>
          <a:sx n="106" d="100"/>
          <a:sy n="106" d="100"/>
        </p:scale>
        <p:origin x="32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A923A0-5707-6E4D-AD9D-7F63EE11C217}" type="datetimeFigureOut">
              <a:rPr lang="it-IT" smtClean="0"/>
              <a:t>29/11/22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DEB614-96CD-EB45-A0BB-A887FB479D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989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xxx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DEB614-96CD-EB45-A0BB-A887FB479DB7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0841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xxx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DEB614-96CD-EB45-A0BB-A887FB479DB7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2393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xxx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DEB614-96CD-EB45-A0BB-A887FB479DB7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75140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xxx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DEB614-96CD-EB45-A0BB-A887FB479DB7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83565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xxx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DEB614-96CD-EB45-A0BB-A887FB479DB7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90546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xxx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DEB614-96CD-EB45-A0BB-A887FB479DB7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04073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xxx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DEB614-96CD-EB45-A0BB-A887FB479DB7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3095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xxx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DEB614-96CD-EB45-A0BB-A887FB479DB7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17271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DEB614-96CD-EB45-A0BB-A887FB479DB7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7399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2288D-B432-7E40-9A2D-03E2409D5582}" type="datetimeFigureOut">
              <a:rPr lang="it-IT" smtClean="0"/>
              <a:t>29/11/22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4AFE-FD20-7240-B8B2-646D4E021B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4663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2288D-B432-7E40-9A2D-03E2409D5582}" type="datetimeFigureOut">
              <a:rPr lang="it-IT" smtClean="0"/>
              <a:t>29/11/22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4AFE-FD20-7240-B8B2-646D4E021B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8641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2288D-B432-7E40-9A2D-03E2409D5582}" type="datetimeFigureOut">
              <a:rPr lang="it-IT" smtClean="0"/>
              <a:t>29/11/22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4AFE-FD20-7240-B8B2-646D4E021B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456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2288D-B432-7E40-9A2D-03E2409D5582}" type="datetimeFigureOut">
              <a:rPr lang="it-IT" smtClean="0"/>
              <a:t>29/11/22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4AFE-FD20-7240-B8B2-646D4E021B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0331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2288D-B432-7E40-9A2D-03E2409D5582}" type="datetimeFigureOut">
              <a:rPr lang="it-IT" smtClean="0"/>
              <a:t>29/11/22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4AFE-FD20-7240-B8B2-646D4E021B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7378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2288D-B432-7E40-9A2D-03E2409D5582}" type="datetimeFigureOut">
              <a:rPr lang="it-IT" smtClean="0"/>
              <a:t>29/11/22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4AFE-FD20-7240-B8B2-646D4E021B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5901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2288D-B432-7E40-9A2D-03E2409D5582}" type="datetimeFigureOut">
              <a:rPr lang="it-IT" smtClean="0"/>
              <a:t>29/11/22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4AFE-FD20-7240-B8B2-646D4E021B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1870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2288D-B432-7E40-9A2D-03E2409D5582}" type="datetimeFigureOut">
              <a:rPr lang="it-IT" smtClean="0"/>
              <a:t>29/11/22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4AFE-FD20-7240-B8B2-646D4E021B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0313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2288D-B432-7E40-9A2D-03E2409D5582}" type="datetimeFigureOut">
              <a:rPr lang="it-IT" smtClean="0"/>
              <a:t>29/11/22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4AFE-FD20-7240-B8B2-646D4E021B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8423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2288D-B432-7E40-9A2D-03E2409D5582}" type="datetimeFigureOut">
              <a:rPr lang="it-IT" smtClean="0"/>
              <a:t>29/11/22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4AFE-FD20-7240-B8B2-646D4E021B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6413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2288D-B432-7E40-9A2D-03E2409D5582}" type="datetimeFigureOut">
              <a:rPr lang="it-IT" smtClean="0"/>
              <a:t>29/11/22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4AFE-FD20-7240-B8B2-646D4E021B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1156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2288D-B432-7E40-9A2D-03E2409D5582}" type="datetimeFigureOut">
              <a:rPr lang="it-IT" smtClean="0"/>
              <a:t>29/11/22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44AFE-FD20-7240-B8B2-646D4E021B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0159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9ABD98-734D-EE93-2905-217FDE00A6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3680" y="568960"/>
            <a:ext cx="9144000" cy="3635487"/>
          </a:xfrm>
          <a:gradFill>
            <a:gsLst>
              <a:gs pos="0">
                <a:srgbClr val="FFC000"/>
              </a:gs>
              <a:gs pos="76000">
                <a:srgbClr val="92D050"/>
              </a:gs>
              <a:gs pos="86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r>
              <a:rPr lang="it-IT" sz="4000" b="1" dirty="0">
                <a:solidFill>
                  <a:srgbClr val="424242"/>
                </a:solidFill>
                <a:effectLst/>
                <a:latin typeface="Oxygen" panose="02000503000000000000" pitchFamily="2" charset="77"/>
              </a:rPr>
              <a:t>Attribuzione ai notai </a:t>
            </a:r>
            <a:br>
              <a:rPr lang="it-IT" sz="4000" b="1" dirty="0">
                <a:solidFill>
                  <a:srgbClr val="424242"/>
                </a:solidFill>
                <a:effectLst/>
                <a:latin typeface="Oxygen" panose="02000503000000000000" pitchFamily="2" charset="77"/>
              </a:rPr>
            </a:br>
            <a:r>
              <a:rPr lang="it-IT" sz="4000" b="1" dirty="0">
                <a:solidFill>
                  <a:srgbClr val="424242"/>
                </a:solidFill>
                <a:effectLst/>
                <a:latin typeface="Oxygen" panose="02000503000000000000" pitchFamily="2" charset="77"/>
              </a:rPr>
              <a:t>della competenza in materia di </a:t>
            </a:r>
            <a:br>
              <a:rPr lang="it-IT" sz="4000" b="1" dirty="0">
                <a:solidFill>
                  <a:srgbClr val="424242"/>
                </a:solidFill>
                <a:effectLst/>
                <a:latin typeface="Oxygen" panose="02000503000000000000" pitchFamily="2" charset="77"/>
              </a:rPr>
            </a:br>
            <a:r>
              <a:rPr lang="it-IT" sz="4000" b="1" dirty="0">
                <a:solidFill>
                  <a:srgbClr val="424242"/>
                </a:solidFill>
                <a:effectLst/>
                <a:latin typeface="Oxygen" panose="02000503000000000000" pitchFamily="2" charset="77"/>
              </a:rPr>
              <a:t>autorizzazioni relative agli affari </a:t>
            </a:r>
            <a:br>
              <a:rPr lang="it-IT" sz="4000" b="1" dirty="0">
                <a:solidFill>
                  <a:srgbClr val="424242"/>
                </a:solidFill>
                <a:effectLst/>
                <a:latin typeface="Oxygen" panose="02000503000000000000" pitchFamily="2" charset="77"/>
              </a:rPr>
            </a:br>
            <a:r>
              <a:rPr lang="it-IT" sz="4000" b="1" dirty="0">
                <a:solidFill>
                  <a:srgbClr val="424242"/>
                </a:solidFill>
                <a:effectLst/>
                <a:latin typeface="Oxygen" panose="02000503000000000000" pitchFamily="2" charset="77"/>
              </a:rPr>
              <a:t>di volontaria giurisdizione </a:t>
            </a:r>
            <a:br>
              <a:rPr lang="it-IT" sz="4000" dirty="0">
                <a:effectLst/>
              </a:rPr>
            </a:br>
            <a:endParaRPr lang="it-IT" sz="4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80C40BE-1187-3EC2-A383-D904ABCF81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04765"/>
            <a:ext cx="9144000" cy="1479175"/>
          </a:xfrm>
        </p:spPr>
        <p:txBody>
          <a:bodyPr>
            <a:normAutofit/>
          </a:bodyPr>
          <a:lstStyle/>
          <a:p>
            <a:r>
              <a:rPr lang="it-IT" sz="4000" dirty="0"/>
              <a:t>Giovanni Santarcangelo</a:t>
            </a:r>
          </a:p>
          <a:p>
            <a:r>
              <a:rPr lang="it-IT" sz="4000" b="1" dirty="0">
                <a:solidFill>
                  <a:srgbClr val="C00000"/>
                </a:solidFill>
              </a:rPr>
              <a:t>CASI PRATICI</a:t>
            </a:r>
          </a:p>
        </p:txBody>
      </p:sp>
    </p:spTree>
    <p:extLst>
      <p:ext uri="{BB962C8B-B14F-4D97-AF65-F5344CB8AC3E}">
        <p14:creationId xmlns:p14="http://schemas.microsoft.com/office/powerpoint/2010/main" val="3380443494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20FEA2-01BC-9B22-E9EC-E87B49A1D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909" y="123570"/>
            <a:ext cx="3718455" cy="55605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it-IT" dirty="0"/>
              <a:t>Decreto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7F8A5F-5FA4-DEED-00A8-09E60D25D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615" y="987424"/>
            <a:ext cx="6469234" cy="5190953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it-IT" dirty="0"/>
              <a:t>Il sottoscritto dottor … notaio in … collegio notarile di …</a:t>
            </a:r>
          </a:p>
          <a:p>
            <a:r>
              <a:rPr lang="it-IT" dirty="0"/>
              <a:t>Incaricato della stipula dell’atto di cui alla presente richiesta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DB12E6B-62FD-EBBE-70A5-EECE240000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5287" y="987424"/>
            <a:ext cx="4616850" cy="5190953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it-IT" sz="2600" dirty="0"/>
              <a:t>Il Tribunale … </a:t>
            </a:r>
          </a:p>
          <a:p>
            <a:pPr>
              <a:lnSpc>
                <a:spcPct val="120000"/>
              </a:lnSpc>
            </a:pPr>
            <a:r>
              <a:rPr lang="it-IT" sz="2600" dirty="0"/>
              <a:t>visto il ricorso depositato il … da Comune di … quale tutore di TIZIO erede beneficiato dei beni pervenuti all'interdetto per effetto di successione della madre defunta</a:t>
            </a:r>
          </a:p>
          <a:p>
            <a:pPr>
              <a:lnSpc>
                <a:spcPct val="120000"/>
              </a:lnSpc>
            </a:pPr>
            <a:r>
              <a:rPr lang="it-IT" sz="2600" dirty="0"/>
              <a:t>letto il parere favorevole del GT in data …</a:t>
            </a:r>
          </a:p>
          <a:p>
            <a:pPr>
              <a:lnSpc>
                <a:spcPct val="120000"/>
              </a:lnSpc>
            </a:pPr>
            <a:endParaRPr lang="it-IT" sz="2600" dirty="0"/>
          </a:p>
          <a:p>
            <a:pPr>
              <a:lnSpc>
                <a:spcPct val="120000"/>
              </a:lnSpc>
            </a:pPr>
            <a:endParaRPr lang="it-IT" sz="26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6B742F6-7DA0-D32D-4739-1E805B19DB82}"/>
              </a:ext>
            </a:extLst>
          </p:cNvPr>
          <p:cNvSpPr txBox="1"/>
          <p:nvPr/>
        </p:nvSpPr>
        <p:spPr>
          <a:xfrm>
            <a:off x="5310874" y="310291"/>
            <a:ext cx="609805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dirty="0"/>
              <a:t>Autorizzazione notarile</a:t>
            </a:r>
          </a:p>
        </p:txBody>
      </p:sp>
    </p:spTree>
    <p:extLst>
      <p:ext uri="{BB962C8B-B14F-4D97-AF65-F5344CB8AC3E}">
        <p14:creationId xmlns:p14="http://schemas.microsoft.com/office/powerpoint/2010/main" val="16261161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20FEA2-01BC-9B22-E9EC-E87B49A1D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909" y="310290"/>
            <a:ext cx="3718455" cy="584776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it-IT" dirty="0"/>
              <a:t>Decreto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7F8A5F-5FA4-DEED-00A8-09E60D25D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987424"/>
            <a:ext cx="5605848" cy="5190953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it-IT" sz="2000" dirty="0"/>
              <a:t>vista la perizia in data …</a:t>
            </a:r>
          </a:p>
          <a:p>
            <a:pPr>
              <a:lnSpc>
                <a:spcPct val="120000"/>
              </a:lnSpc>
            </a:pPr>
            <a:r>
              <a:rPr lang="it-IT" sz="2000" dirty="0"/>
              <a:t>vista la proposta di acquisto relativa all'immobile</a:t>
            </a:r>
          </a:p>
          <a:p>
            <a:pPr>
              <a:lnSpc>
                <a:spcPct val="120000"/>
              </a:lnSpc>
            </a:pPr>
            <a:r>
              <a:rPr lang="it-IT" sz="2000" dirty="0"/>
              <a:t>ritenuto che sussista la necessità di procedere alla vendita degli immobili descritti in ricorso , e ciò per le motivazioni di cui al ricorso</a:t>
            </a:r>
          </a:p>
          <a:p>
            <a:pPr>
              <a:lnSpc>
                <a:spcPct val="120000"/>
              </a:lnSpc>
            </a:pPr>
            <a:r>
              <a:rPr lang="it-IT" sz="2000" dirty="0"/>
              <a:t>ritenuto che il prezzo appare congruo </a:t>
            </a:r>
            <a:r>
              <a:rPr lang="it-IT" sz="2000" dirty="0">
                <a:highlight>
                  <a:srgbClr val="FFFF00"/>
                </a:highlight>
              </a:rPr>
              <a:t>in relazione alle caratteristiche, allo stato di manutenzione, ed alla tipologia del compendio, tenuto conto delle attuali condizioni del mercato; </a:t>
            </a:r>
          </a:p>
          <a:p>
            <a:pPr>
              <a:lnSpc>
                <a:spcPct val="120000"/>
              </a:lnSpc>
            </a:pPr>
            <a:r>
              <a:rPr lang="it-IT" sz="2000" dirty="0"/>
              <a:t>che pertanto va concessa la richiesta autorizzazione; 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DB12E6B-62FD-EBBE-70A5-EECE240000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95416" y="987424"/>
            <a:ext cx="5202951" cy="5190953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it-IT" sz="3200" dirty="0"/>
              <a:t>vista la perizia in data …</a:t>
            </a:r>
          </a:p>
          <a:p>
            <a:pPr>
              <a:lnSpc>
                <a:spcPct val="120000"/>
              </a:lnSpc>
            </a:pPr>
            <a:r>
              <a:rPr lang="it-IT" sz="3200" dirty="0"/>
              <a:t>vista la proposta di acquisto relativa all'immobile</a:t>
            </a:r>
          </a:p>
          <a:p>
            <a:pPr>
              <a:lnSpc>
                <a:spcPct val="120000"/>
              </a:lnSpc>
            </a:pPr>
            <a:r>
              <a:rPr lang="it-IT" sz="3200" dirty="0"/>
              <a:t>ritenuto che sussista la necessità di procedere alla vendita degli immobili descritti in ricorso , e ciò per le motivazioni di cui al ricorso</a:t>
            </a:r>
          </a:p>
          <a:p>
            <a:pPr>
              <a:lnSpc>
                <a:spcPct val="120000"/>
              </a:lnSpc>
            </a:pPr>
            <a:r>
              <a:rPr lang="it-IT" sz="3200" dirty="0"/>
              <a:t>ritenuto che il prezzo appare congruo in relazione alle caratteristiche, allo stato di manutenzione, ed alla tipologia del compendio, tenuto conto delle attuali condizioni del mercato;</a:t>
            </a:r>
          </a:p>
          <a:p>
            <a:pPr>
              <a:lnSpc>
                <a:spcPct val="120000"/>
              </a:lnSpc>
            </a:pPr>
            <a:r>
              <a:rPr lang="it-IT" sz="3200" dirty="0"/>
              <a:t>che pertanto va concessa la richiesta autorizzazione;</a:t>
            </a:r>
          </a:p>
          <a:p>
            <a:pPr>
              <a:lnSpc>
                <a:spcPct val="120000"/>
              </a:lnSpc>
            </a:pPr>
            <a:endParaRPr lang="it-IT" sz="26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6B742F6-7DA0-D32D-4739-1E805B19DB82}"/>
              </a:ext>
            </a:extLst>
          </p:cNvPr>
          <p:cNvSpPr txBox="1"/>
          <p:nvPr/>
        </p:nvSpPr>
        <p:spPr>
          <a:xfrm>
            <a:off x="6096000" y="310291"/>
            <a:ext cx="531293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dirty="0"/>
              <a:t>Autorizzazione notarile</a:t>
            </a:r>
          </a:p>
        </p:txBody>
      </p:sp>
    </p:spTree>
    <p:extLst>
      <p:ext uri="{BB962C8B-B14F-4D97-AF65-F5344CB8AC3E}">
        <p14:creationId xmlns:p14="http://schemas.microsoft.com/office/powerpoint/2010/main" val="23758555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20FEA2-01BC-9B22-E9EC-E87B49A1D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417" y="123570"/>
            <a:ext cx="3788948" cy="55605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it-IT" dirty="0"/>
              <a:t>Decreto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7F8A5F-5FA4-DEED-00A8-09E60D25D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987424"/>
            <a:ext cx="5605848" cy="5190953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it-IT" sz="2000" dirty="0"/>
              <a:t>visti gli articoli 747 c.p.c. e 493 c.c.;</a:t>
            </a:r>
          </a:p>
          <a:p>
            <a:pPr>
              <a:lnSpc>
                <a:spcPct val="120000"/>
              </a:lnSpc>
            </a:pPr>
            <a:r>
              <a:rPr lang="it-IT" sz="2000" dirty="0"/>
              <a:t>AUTORIZZA</a:t>
            </a:r>
          </a:p>
          <a:p>
            <a:pPr>
              <a:lnSpc>
                <a:spcPct val="120000"/>
              </a:lnSpc>
            </a:pPr>
            <a:r>
              <a:rPr lang="it-IT" sz="2000" dirty="0"/>
              <a:t>Il Comune di … quale curatore di TIZIO alla vendita dell' immobile indicato in ricorso al prezzo </a:t>
            </a:r>
            <a:r>
              <a:rPr lang="it-IT" sz="2000" b="1" dirty="0">
                <a:highlight>
                  <a:srgbClr val="FFFF00"/>
                </a:highlight>
              </a:rPr>
              <a:t>di euro 210.000,00</a:t>
            </a:r>
            <a:r>
              <a:rPr lang="it-IT" sz="2000" dirty="0"/>
              <a:t> per l'intero compendio</a:t>
            </a:r>
          </a:p>
          <a:p>
            <a:pPr>
              <a:lnSpc>
                <a:spcPct val="120000"/>
              </a:lnSpc>
            </a:pPr>
            <a:endParaRPr lang="it-IT" sz="2000" dirty="0"/>
          </a:p>
          <a:p>
            <a:pPr>
              <a:lnSpc>
                <a:spcPct val="120000"/>
              </a:lnSpc>
            </a:pPr>
            <a:r>
              <a:rPr lang="it-IT" sz="2000" dirty="0"/>
              <a:t>Il ricavo netto di spettanza del beneficiario </a:t>
            </a:r>
            <a:r>
              <a:rPr lang="it-IT" sz="2000" b="1" dirty="0"/>
              <a:t>sarà</a:t>
            </a:r>
            <a:r>
              <a:rPr lang="it-IT" sz="2000" dirty="0"/>
              <a:t> depositato a cura del Notaio rogante su libretto postale o conto corrente bancario intestato al beneficiario medesimo  da utilizzare secondo le modalità di reimpiego che saranno decise dal giudice tutelare</a:t>
            </a:r>
          </a:p>
          <a:p>
            <a:pPr>
              <a:lnSpc>
                <a:spcPct val="120000"/>
              </a:lnSpc>
            </a:pPr>
            <a:endParaRPr lang="it-IT" sz="2000" dirty="0"/>
          </a:p>
          <a:p>
            <a:pPr>
              <a:lnSpc>
                <a:spcPct val="120000"/>
              </a:lnSpc>
            </a:pPr>
            <a:endParaRPr lang="it-IT" sz="2000" dirty="0"/>
          </a:p>
          <a:p>
            <a:pPr>
              <a:lnSpc>
                <a:spcPct val="120000"/>
              </a:lnSpc>
            </a:pPr>
            <a:r>
              <a:rPr lang="it-IT" sz="2000" dirty="0"/>
              <a:t>Data</a:t>
            </a:r>
          </a:p>
          <a:p>
            <a:pPr>
              <a:lnSpc>
                <a:spcPct val="120000"/>
              </a:lnSpc>
            </a:pPr>
            <a:r>
              <a:rPr lang="it-IT" sz="2000" dirty="0"/>
              <a:t>Firma </a:t>
            </a:r>
          </a:p>
          <a:p>
            <a:pPr>
              <a:lnSpc>
                <a:spcPct val="120000"/>
              </a:lnSpc>
            </a:pPr>
            <a:r>
              <a:rPr lang="it-IT" sz="2000" dirty="0"/>
              <a:t>Impronta del sigillo</a:t>
            </a:r>
          </a:p>
          <a:p>
            <a:pPr>
              <a:lnSpc>
                <a:spcPct val="120000"/>
              </a:lnSpc>
            </a:pPr>
            <a:r>
              <a:rPr lang="it-IT" sz="2000" dirty="0"/>
              <a:t>No a repertorio</a:t>
            </a:r>
          </a:p>
          <a:p>
            <a:pPr>
              <a:lnSpc>
                <a:spcPct val="120000"/>
              </a:lnSpc>
            </a:pPr>
            <a:r>
              <a:rPr lang="it-IT" sz="2000" dirty="0"/>
              <a:t>No registrazione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DB12E6B-62FD-EBBE-70A5-EECE240000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95416" y="987424"/>
            <a:ext cx="5202951" cy="5190953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it-IT" sz="3200" dirty="0"/>
              <a:t>visti gli articoli 747 c.p.c. e 493 c.c.;</a:t>
            </a:r>
          </a:p>
          <a:p>
            <a:pPr>
              <a:lnSpc>
                <a:spcPct val="120000"/>
              </a:lnSpc>
            </a:pPr>
            <a:r>
              <a:rPr lang="it-IT" sz="3200" dirty="0"/>
              <a:t>AUTORIZZA</a:t>
            </a:r>
          </a:p>
          <a:p>
            <a:pPr>
              <a:lnSpc>
                <a:spcPct val="120000"/>
              </a:lnSpc>
            </a:pPr>
            <a:r>
              <a:rPr lang="it-IT" sz="3200" dirty="0"/>
              <a:t>Il Comune di … quale curatore di TIZIO alla vendita dell' immobile indicato in ricorso al prezzo non inferiore a euro 205.000,00 per l'intero compendio</a:t>
            </a:r>
          </a:p>
          <a:p>
            <a:pPr>
              <a:lnSpc>
                <a:spcPct val="120000"/>
              </a:lnSpc>
            </a:pPr>
            <a:r>
              <a:rPr lang="it-IT" sz="3200" dirty="0"/>
              <a:t>DISPONE</a:t>
            </a:r>
          </a:p>
          <a:p>
            <a:pPr>
              <a:lnSpc>
                <a:spcPct val="120000"/>
              </a:lnSpc>
            </a:pPr>
            <a:r>
              <a:rPr lang="it-IT" sz="3200" dirty="0"/>
              <a:t>che il ricavo netto di spettanza del beneficiario venga depositato a cura del Notaio rogante su libretto postale o conto corrente bancario intestato al beneficiario medesimo delegando al </a:t>
            </a:r>
            <a:r>
              <a:rPr lang="it-IT" sz="3200" dirty="0" err="1"/>
              <a:t>Gt</a:t>
            </a:r>
            <a:r>
              <a:rPr lang="it-IT" sz="3200" dirty="0"/>
              <a:t> la determinazione delle modalità di reimpiego</a:t>
            </a:r>
          </a:p>
          <a:p>
            <a:pPr>
              <a:lnSpc>
                <a:spcPct val="120000"/>
              </a:lnSpc>
            </a:pPr>
            <a:r>
              <a:rPr lang="it-IT" sz="3200" dirty="0"/>
              <a:t>DISPONE</a:t>
            </a:r>
          </a:p>
          <a:p>
            <a:pPr>
              <a:lnSpc>
                <a:spcPct val="120000"/>
              </a:lnSpc>
            </a:pPr>
            <a:r>
              <a:rPr lang="it-IT" sz="3200" dirty="0"/>
              <a:t>la immediata esecutorietà del decreto ex art 741 c.p.c.</a:t>
            </a:r>
          </a:p>
          <a:p>
            <a:pPr>
              <a:lnSpc>
                <a:spcPct val="120000"/>
              </a:lnSpc>
            </a:pPr>
            <a:r>
              <a:rPr lang="it-IT" sz="3200" dirty="0"/>
              <a:t>Così deciso in Camera di Consiglio in … in data …</a:t>
            </a:r>
          </a:p>
          <a:p>
            <a:pPr>
              <a:lnSpc>
                <a:spcPct val="120000"/>
              </a:lnSpc>
            </a:pPr>
            <a:endParaRPr lang="it-IT" sz="3200" dirty="0"/>
          </a:p>
          <a:p>
            <a:pPr>
              <a:lnSpc>
                <a:spcPct val="120000"/>
              </a:lnSpc>
            </a:pPr>
            <a:endParaRPr lang="it-IT" sz="3200" dirty="0"/>
          </a:p>
          <a:p>
            <a:pPr>
              <a:lnSpc>
                <a:spcPct val="120000"/>
              </a:lnSpc>
            </a:pPr>
            <a:endParaRPr lang="it-IT" sz="26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6B742F6-7DA0-D32D-4739-1E805B19DB82}"/>
              </a:ext>
            </a:extLst>
          </p:cNvPr>
          <p:cNvSpPr txBox="1"/>
          <p:nvPr/>
        </p:nvSpPr>
        <p:spPr>
          <a:xfrm>
            <a:off x="6096000" y="310291"/>
            <a:ext cx="589752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dirty="0"/>
              <a:t>Autorizzazione notarile</a:t>
            </a:r>
          </a:p>
        </p:txBody>
      </p:sp>
    </p:spTree>
    <p:extLst>
      <p:ext uri="{BB962C8B-B14F-4D97-AF65-F5344CB8AC3E}">
        <p14:creationId xmlns:p14="http://schemas.microsoft.com/office/powerpoint/2010/main" val="2194020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20FEA2-01BC-9B22-E9EC-E87B49A1D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909" y="123570"/>
            <a:ext cx="3718455" cy="55605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it-IT" dirty="0"/>
              <a:t>Art. 21, comma 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7F8A5F-5FA4-DEED-00A8-09E60D25D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987424"/>
            <a:ext cx="5605849" cy="2768147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lnSpc>
                <a:spcPts val="3840"/>
              </a:lnSpc>
            </a:pPr>
            <a:r>
              <a:rPr lang="it-IT" b="1" dirty="0">
                <a:solidFill>
                  <a:srgbClr val="C00000"/>
                </a:solidFill>
              </a:rPr>
              <a:t>Richiesta</a:t>
            </a:r>
            <a:r>
              <a:rPr lang="it-IT" dirty="0"/>
              <a:t> al notaio per l’autorizzazione a compiere atto di straordinaria amministrazione</a:t>
            </a:r>
            <a:endParaRPr lang="it-IT" dirty="0">
              <a:solidFill>
                <a:srgbClr val="C00000"/>
              </a:solidFill>
            </a:endParaRPr>
          </a:p>
          <a:p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DB12E6B-62FD-EBBE-70A5-EECE240000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0151" y="987424"/>
            <a:ext cx="5409906" cy="2768147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ts val="3840"/>
              </a:lnSpc>
            </a:pPr>
            <a:r>
              <a:rPr lang="it-IT" sz="3200" b="1" dirty="0">
                <a:solidFill>
                  <a:srgbClr val="C00000"/>
                </a:solidFill>
              </a:rPr>
              <a:t>Ricorso</a:t>
            </a:r>
            <a:r>
              <a:rPr lang="it-IT" sz="3200" dirty="0"/>
              <a:t> al giudice tutelare per l’autorizzazione a compiere atto di straordinaria amministrazione</a:t>
            </a:r>
            <a:endParaRPr lang="it-IT" sz="3200" dirty="0">
              <a:solidFill>
                <a:srgbClr val="C00000"/>
              </a:solidFill>
            </a:endParaRPr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43165D39-6EAB-DEE0-932B-9916F7AACDAB}"/>
              </a:ext>
            </a:extLst>
          </p:cNvPr>
          <p:cNvSpPr/>
          <p:nvPr/>
        </p:nvSpPr>
        <p:spPr>
          <a:xfrm>
            <a:off x="490151" y="3957403"/>
            <a:ext cx="11418820" cy="276814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Ricorso – giudice tutelare</a:t>
            </a:r>
          </a:p>
          <a:p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Richiesta – al notaio</a:t>
            </a:r>
          </a:p>
          <a:p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sbaglio – non succede niente</a:t>
            </a:r>
          </a:p>
        </p:txBody>
      </p:sp>
    </p:spTree>
    <p:extLst>
      <p:ext uri="{BB962C8B-B14F-4D97-AF65-F5344CB8AC3E}">
        <p14:creationId xmlns:p14="http://schemas.microsoft.com/office/powerpoint/2010/main" val="20220658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20FEA2-01BC-9B22-E9EC-E87B49A1D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151" y="229539"/>
            <a:ext cx="11211697" cy="55605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r>
              <a:rPr lang="it-IT" dirty="0"/>
              <a:t>Art. 125 </a:t>
            </a:r>
            <a:r>
              <a:rPr lang="it-IT" sz="3100" dirty="0"/>
              <a:t>c.p.c. - Il ricorso deve contenere l’</a:t>
            </a:r>
            <a:r>
              <a:rPr lang="it-IT" sz="3100" b="1" dirty="0"/>
              <a:t>indicazione dell’ufficio giudiziario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7F8A5F-5FA4-DEED-00A8-09E60D25D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987424"/>
            <a:ext cx="5605849" cy="2768147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lnSpc>
                <a:spcPts val="3840"/>
              </a:lnSpc>
            </a:pPr>
            <a:r>
              <a:rPr lang="it-IT" b="1" dirty="0">
                <a:solidFill>
                  <a:srgbClr val="C00000"/>
                </a:solidFill>
              </a:rPr>
              <a:t>Magnifico Notaio </a:t>
            </a:r>
          </a:p>
          <a:p>
            <a:pPr marL="0" indent="0">
              <a:lnSpc>
                <a:spcPts val="3840"/>
              </a:lnSpc>
              <a:buNone/>
            </a:pPr>
            <a:r>
              <a:rPr lang="it-IT" b="1" dirty="0"/>
              <a:t>Via Etnea 17</a:t>
            </a:r>
          </a:p>
          <a:p>
            <a:pPr marL="0" indent="0">
              <a:lnSpc>
                <a:spcPts val="3840"/>
              </a:lnSpc>
              <a:buNone/>
            </a:pPr>
            <a:r>
              <a:rPr lang="it-IT" b="1" dirty="0"/>
              <a:t>Catania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DB12E6B-62FD-EBBE-70A5-EECE240000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0151" y="987424"/>
            <a:ext cx="5409906" cy="2768147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ts val="3840"/>
              </a:lnSpc>
            </a:pPr>
            <a:r>
              <a:rPr lang="it-IT" sz="3200" b="1" dirty="0">
                <a:solidFill>
                  <a:srgbClr val="C00000"/>
                </a:solidFill>
              </a:rPr>
              <a:t>Al tribunale di …</a:t>
            </a:r>
            <a:endParaRPr lang="it-IT" sz="3200" dirty="0">
              <a:solidFill>
                <a:srgbClr val="C00000"/>
              </a:solidFill>
            </a:endParaRPr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43165D39-6EAB-DEE0-932B-9916F7AACDAB}"/>
              </a:ext>
            </a:extLst>
          </p:cNvPr>
          <p:cNvSpPr/>
          <p:nvPr/>
        </p:nvSpPr>
        <p:spPr>
          <a:xfrm>
            <a:off x="490151" y="3957403"/>
            <a:ext cx="11418820" cy="276814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6364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20FEA2-01BC-9B22-E9EC-E87B49A1D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909" y="123570"/>
            <a:ext cx="11418818" cy="55605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it-IT" dirty="0"/>
              <a:t>Art. 125 c.p.c. – Il ricorso deve contenere l’indicazione delle parti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DB12E6B-62FD-EBBE-70A5-EECE240000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5909" y="933061"/>
            <a:ext cx="11418819" cy="3405783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ts val="3840"/>
              </a:lnSpc>
            </a:pPr>
            <a:r>
              <a:rPr lang="it-IT" sz="3200" dirty="0"/>
              <a:t>la sottoscritta dott.ssa …, Responsabile dell'Ufficio Tutele Distrettuale di …, in qualità di Curatore del sig. TIZIO, nato a … il …, residente a … in Via …, n. …, in casa di proprietà,</a:t>
            </a:r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F7DECF02-186E-5522-C52A-13C5DCB570DC}"/>
              </a:ext>
            </a:extLst>
          </p:cNvPr>
          <p:cNvSpPr/>
          <p:nvPr/>
        </p:nvSpPr>
        <p:spPr>
          <a:xfrm>
            <a:off x="490151" y="4592282"/>
            <a:ext cx="11418820" cy="213326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È opportuno che dal ricorso/dalla richiesta risultino gli elementi da cui ricavare la </a:t>
            </a:r>
            <a:r>
              <a:rPr lang="it-IT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competenza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materia e per territorio del giudice che deve emettere il provvedimento e </a:t>
            </a:r>
            <a:r>
              <a:rPr lang="it-IT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legittimazione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 ricorrente</a:t>
            </a:r>
          </a:p>
        </p:txBody>
      </p:sp>
    </p:spTree>
    <p:extLst>
      <p:ext uri="{BB962C8B-B14F-4D97-AF65-F5344CB8AC3E}">
        <p14:creationId xmlns:p14="http://schemas.microsoft.com/office/powerpoint/2010/main" val="40571808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20FEA2-01BC-9B22-E9EC-E87B49A1D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909" y="123570"/>
            <a:ext cx="11418818" cy="55605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it-IT" dirty="0"/>
              <a:t>Art. 125 c.p.c. – Il ricorso deve contenere le ragioni della domanda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DB12E6B-62FD-EBBE-70A5-EECE240000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5909" y="933061"/>
            <a:ext cx="11418819" cy="5505061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marL="2148840" algn="ctr"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</a:pPr>
            <a:r>
              <a:rPr lang="it-IT" sz="3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premesso</a:t>
            </a:r>
            <a:endParaRPr lang="it-IT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91440" algn="just">
              <a:spcBef>
                <a:spcPts val="1440"/>
              </a:spcBef>
              <a:spcAft>
                <a:spcPts val="0"/>
              </a:spcAft>
            </a:pPr>
            <a:r>
              <a:rPr lang="it-IT" sz="3200" spc="55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che il beneficiario TIZIO è coerede, insieme al fratello CAIO, convivente, di un</a:t>
            </a:r>
            <a:r>
              <a:rPr lang="it-IT" sz="3200" b="1" spc="55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3200" spc="6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appartamento in</a:t>
            </a:r>
            <a:r>
              <a:rPr lang="it-IT" sz="3200" b="1" spc="6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3200" spc="6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…, via …, n. …, pervenuto per </a:t>
            </a:r>
            <a:r>
              <a:rPr lang="it-IT" sz="3200" b="1" spc="6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successione</a:t>
            </a:r>
            <a:r>
              <a:rPr lang="it-IT" sz="3200" spc="6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…,  deceduto a … dove</a:t>
            </a:r>
            <a:r>
              <a:rPr lang="it-IT" sz="3200" b="1" spc="6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domiciliava</a:t>
            </a:r>
            <a:endParaRPr lang="it-IT" sz="32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91440" algn="just">
              <a:spcBef>
                <a:spcPts val="1440"/>
              </a:spcBef>
              <a:spcAft>
                <a:spcPts val="0"/>
              </a:spcAft>
            </a:pPr>
            <a:r>
              <a:rPr lang="it-IT" sz="3200" spc="12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che i signori TIZIO e CAIO hanno una </a:t>
            </a:r>
            <a:r>
              <a:rPr lang="it-IT" sz="3200" b="1" spc="12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situazione debitoria </a:t>
            </a:r>
            <a:r>
              <a:rPr lang="it-IT" sz="3200" spc="12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piuttosto alta, per il </a:t>
            </a:r>
            <a:r>
              <a:rPr lang="it-IT" sz="3200" spc="75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pagamento delle spese condominiali e delle imposte dei diversi immobili che </a:t>
            </a:r>
            <a:r>
              <a:rPr lang="it-IT" sz="3200" spc="5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hanno ereditato;</a:t>
            </a:r>
            <a:endParaRPr lang="it-IT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91440">
              <a:spcBef>
                <a:spcPts val="1620"/>
              </a:spcBef>
              <a:spcAft>
                <a:spcPts val="0"/>
              </a:spcAft>
            </a:pPr>
            <a:r>
              <a:rPr lang="it-IT" sz="3200" spc="85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che il sig. TIZIO ha come unica entrata la </a:t>
            </a:r>
            <a:r>
              <a:rPr lang="it-IT" sz="3200" b="1" spc="85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pensione</a:t>
            </a:r>
            <a:r>
              <a:rPr lang="it-IT" sz="3200" spc="85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di invalidità di € </a:t>
            </a:r>
            <a:r>
              <a:rPr lang="it-IT" sz="3200" spc="5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295,00 circa mensili;</a:t>
            </a:r>
            <a:endParaRPr lang="it-IT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marR="45720" algn="just">
              <a:spcBef>
                <a:spcPts val="3060"/>
              </a:spcBef>
              <a:spcAft>
                <a:spcPts val="0"/>
              </a:spcAft>
            </a:pPr>
            <a:r>
              <a:rPr lang="it-IT" sz="3200" spc="85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che il sig. CAIO, pur avendo un proprio stipendio, avendo contratto </a:t>
            </a:r>
            <a:r>
              <a:rPr lang="it-IT" sz="3200" b="1" spc="6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numerosi finanziamenti </a:t>
            </a:r>
            <a:r>
              <a:rPr lang="it-IT" sz="3200" spc="6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suo nome, sta vivendo con il fratello, che provvede al </a:t>
            </a:r>
            <a:r>
              <a:rPr lang="it-IT" sz="3200" spc="5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suo mantenimento;</a:t>
            </a:r>
            <a:endParaRPr lang="it-IT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3840"/>
              </a:lnSpc>
            </a:pP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3428308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20FEA2-01BC-9B22-E9EC-E87B49A1D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909" y="123570"/>
            <a:ext cx="11418818" cy="55605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it-IT" dirty="0"/>
              <a:t>Art. 125 c.p.c. – Il ricorso deve contenere le ragioni della domanda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DB12E6B-62FD-EBBE-70A5-EECE240000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5909" y="933061"/>
            <a:ext cx="11418819" cy="5505061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</a:pPr>
            <a:r>
              <a:rPr lang="it-IT" sz="3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che in data … il geometra … asseverava la perizia che si allega, su incarico degli eredi;</a:t>
            </a:r>
          </a:p>
          <a:p>
            <a:pPr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</a:pPr>
            <a:endParaRPr lang="it-IT" sz="3200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</a:pPr>
            <a:r>
              <a:rPr lang="it-IT" sz="3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che il valore dell'immobile allo stato attuale è di € 201.318,90;</a:t>
            </a:r>
          </a:p>
          <a:p>
            <a:pPr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</a:pPr>
            <a:endParaRPr lang="it-IT" sz="3200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</a:pPr>
            <a:r>
              <a:rPr lang="it-IT" sz="3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che i signori TIZIO e CAIO in presenza della sottoscritta Curatore, hanno ricevuto </a:t>
            </a:r>
            <a:r>
              <a:rPr lang="it-IT" sz="3200" dirty="0">
                <a:solidFill>
                  <a:srgbClr val="000000"/>
                </a:solidFill>
                <a:effectLst/>
                <a:highlight>
                  <a:srgbClr val="00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proposta irrevocabile </a:t>
            </a:r>
            <a:r>
              <a:rPr lang="it-IT" sz="3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d'acquisto di € 210.000,00 dal sig. …, subordinata all'autorizzazione alla vendita </a:t>
            </a:r>
            <a:r>
              <a:rPr lang="it-IT" sz="3200" u="sng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 parte di Codesto Tribunale</a:t>
            </a:r>
            <a:r>
              <a:rPr lang="it-IT" sz="3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che ivi si allega</a:t>
            </a:r>
          </a:p>
          <a:p>
            <a:pPr marL="2148840" algn="ctr"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</a:pPr>
            <a:endParaRPr lang="it-IT" sz="3200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3840"/>
              </a:lnSpc>
            </a:pP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080757164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20FEA2-01BC-9B22-E9EC-E87B49A1D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909" y="123570"/>
            <a:ext cx="11418818" cy="55605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it-IT" dirty="0"/>
              <a:t>Art. 125 c.p.c. – Il ricorso deve contenere l’oggetto e l’istanza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DB12E6B-62FD-EBBE-70A5-EECE240000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5909" y="933061"/>
            <a:ext cx="11418819" cy="5505061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</a:pPr>
            <a:r>
              <a:rPr lang="it-IT" sz="3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tutto ciò premesso, la sottoscritta chiede alla S.V. ill.ma di volere autorizzare:</a:t>
            </a:r>
          </a:p>
          <a:p>
            <a:pPr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</a:pPr>
            <a:endParaRPr lang="it-IT" sz="3200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</a:pPr>
            <a:r>
              <a:rPr lang="it-IT" sz="3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la vendita dell'immobile posto nel Comune di …, via …, n. …, Foglio …, part. …, sub. …, abitazione </a:t>
            </a:r>
            <a:r>
              <a:rPr lang="it-IT" sz="32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cat</a:t>
            </a:r>
            <a:r>
              <a:rPr lang="it-IT" sz="3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A/3, cl. 6, vani 5,5 rendita …</a:t>
            </a:r>
          </a:p>
          <a:p>
            <a:pPr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</a:pPr>
            <a:endParaRPr lang="it-IT" sz="3200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</a:pPr>
            <a:r>
              <a:rPr lang="it-IT" sz="3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 il prezzo di € 210.000, al sig. …, come da proposta allegata;</a:t>
            </a:r>
          </a:p>
          <a:p>
            <a:pPr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</a:pPr>
            <a:endParaRPr lang="it-IT" sz="3200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</a:pPr>
            <a:r>
              <a:rPr lang="it-IT" sz="3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 partecipazione della sottoscritta curatrice al rogito, in rappresentanza del sig. TIZIO</a:t>
            </a:r>
          </a:p>
          <a:p>
            <a:pPr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</a:pPr>
            <a:endParaRPr lang="it-IT" sz="3200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48840" algn="ctr"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</a:pPr>
            <a:endParaRPr lang="it-IT" sz="3200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3840"/>
              </a:lnSpc>
            </a:pP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698827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20FEA2-01BC-9B22-E9EC-E87B49A1D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909" y="123570"/>
            <a:ext cx="11418818" cy="55605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it-IT" dirty="0"/>
              <a:t>Art. 125 c.p.c. – Il ricorso deve contenere l’oggetto e l’istanza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DB12E6B-62FD-EBBE-70A5-EECE240000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5909" y="933061"/>
            <a:ext cx="11418819" cy="5505061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</a:pPr>
            <a:r>
              <a:rPr lang="it-IT" sz="3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L'utilizzo delle somme risultanti dalla vendita per il </a:t>
            </a:r>
            <a:r>
              <a:rPr lang="it-IT" sz="3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pagamento dei debiti</a:t>
            </a:r>
            <a:r>
              <a:rPr lang="it-IT" sz="3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per spese condominiali e imposte, ciascuno per la propria quota;</a:t>
            </a:r>
          </a:p>
          <a:p>
            <a:pPr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</a:pPr>
            <a:r>
              <a:rPr lang="it-IT" sz="3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L'accredito delle somme rimanenti e spettanti ai signori TIZIO e CAIO su un c.c. cointestato e amministrato da aprire a cura della sottoscritta curatrice, da utilizzare per il mantenimento degli stessi, il pagamento delle spese condominiali e delle utenze (dato che gli stessi attualmente convivono nell'immobile di proprietà del mio assistito), e in modo da garantire il suddetto patrimonio dal rischio di nuovi finanziamenti contratti dal sig. CAIO.</a:t>
            </a:r>
          </a:p>
          <a:p>
            <a:pPr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</a:pPr>
            <a:endParaRPr lang="it-IT" sz="3200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</a:pPr>
            <a:endParaRPr lang="it-IT" sz="3200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48840" algn="ctr"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</a:pPr>
            <a:endParaRPr lang="it-IT" sz="3200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3840"/>
              </a:lnSpc>
            </a:pP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4043302092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20FEA2-01BC-9B22-E9EC-E87B49A1D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909" y="123570"/>
            <a:ext cx="11418818" cy="55605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DB12E6B-62FD-EBBE-70A5-EECE240000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5909" y="933061"/>
            <a:ext cx="11418819" cy="5505061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</a:pPr>
            <a:r>
              <a:rPr lang="it-IT" sz="3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 allegano</a:t>
            </a:r>
          </a:p>
          <a:p>
            <a:pPr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</a:pPr>
            <a:r>
              <a:rPr lang="it-IT" sz="3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•	copia della dichiarazione di successione in morte del sig. …</a:t>
            </a:r>
          </a:p>
          <a:p>
            <a:pPr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</a:pPr>
            <a:r>
              <a:rPr lang="it-IT" sz="3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•	copia dell'atto di acquisto dell'immobile;</a:t>
            </a:r>
          </a:p>
          <a:p>
            <a:pPr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</a:pPr>
            <a:r>
              <a:rPr lang="it-IT" sz="3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•	perizia estimativa in originale e in copia;</a:t>
            </a:r>
          </a:p>
          <a:p>
            <a:pPr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</a:pPr>
            <a:r>
              <a:rPr lang="it-IT" sz="3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•	copia della proposta di acquisto.</a:t>
            </a:r>
          </a:p>
          <a:p>
            <a:pPr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</a:pPr>
            <a:endParaRPr lang="it-IT" sz="3200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</a:pPr>
            <a:r>
              <a:rPr lang="it-IT" sz="3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firma</a:t>
            </a:r>
          </a:p>
          <a:p>
            <a:pPr marL="2148840" algn="ctr"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</a:pPr>
            <a:endParaRPr lang="it-IT" sz="3200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3840"/>
              </a:lnSpc>
            </a:pP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17319173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Tema di Office">
  <a:themeElements>
    <a:clrScheme name="Gradazioni di grigio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250</TotalTime>
  <Words>1092</Words>
  <Application>Microsoft Macintosh PowerPoint</Application>
  <PresentationFormat>Widescreen</PresentationFormat>
  <Paragraphs>109</Paragraphs>
  <Slides>12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Oxygen</vt:lpstr>
      <vt:lpstr>Times New Roman</vt:lpstr>
      <vt:lpstr>Tema di Office</vt:lpstr>
      <vt:lpstr>Attribuzione ai notai  della competenza in materia di  autorizzazioni relative agli affari  di volontaria giurisdizione  </vt:lpstr>
      <vt:lpstr>Art. 21, comma 1</vt:lpstr>
      <vt:lpstr>Art. 125 c.p.c. - Il ricorso deve contenere l’indicazione dell’ufficio giudiziario</vt:lpstr>
      <vt:lpstr>Art. 125 c.p.c. – Il ricorso deve contenere l’indicazione delle parti</vt:lpstr>
      <vt:lpstr>Art. 125 c.p.c. – Il ricorso deve contenere le ragioni della domanda</vt:lpstr>
      <vt:lpstr>Art. 125 c.p.c. – Il ricorso deve contenere le ragioni della domanda</vt:lpstr>
      <vt:lpstr>Art. 125 c.p.c. – Il ricorso deve contenere l’oggetto e l’istanza</vt:lpstr>
      <vt:lpstr>Art. 125 c.p.c. – Il ricorso deve contenere l’oggetto e l’istanza</vt:lpstr>
      <vt:lpstr>Presentazione standard di PowerPoint</vt:lpstr>
      <vt:lpstr>Decreto</vt:lpstr>
      <vt:lpstr>Decreto</vt:lpstr>
      <vt:lpstr>Decreto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Autorizzazione notarile</dc:title>
  <dc:creator>Giovanni Santarcangelo</dc:creator>
  <cp:lastModifiedBy>Giovanni Santarcangelo</cp:lastModifiedBy>
  <cp:revision>9</cp:revision>
  <dcterms:created xsi:type="dcterms:W3CDTF">2022-10-20T23:58:19Z</dcterms:created>
  <dcterms:modified xsi:type="dcterms:W3CDTF">2022-11-29T07:24:54Z</dcterms:modified>
</cp:coreProperties>
</file>