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38" r:id="rId1"/>
  </p:sldMasterIdLst>
  <p:notesMasterIdLst>
    <p:notesMasterId r:id="rId16"/>
  </p:notesMasterIdLst>
  <p:sldIdLst>
    <p:sldId id="256" r:id="rId2"/>
    <p:sldId id="270" r:id="rId3"/>
    <p:sldId id="260" r:id="rId4"/>
    <p:sldId id="294" r:id="rId5"/>
    <p:sldId id="295" r:id="rId6"/>
    <p:sldId id="296" r:id="rId7"/>
    <p:sldId id="297" r:id="rId8"/>
    <p:sldId id="302" r:id="rId9"/>
    <p:sldId id="293" r:id="rId10"/>
    <p:sldId id="298" r:id="rId11"/>
    <p:sldId id="299" r:id="rId12"/>
    <p:sldId id="300" r:id="rId13"/>
    <p:sldId id="292" r:id="rId14"/>
    <p:sldId id="30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F5C5"/>
    <a:srgbClr val="337B2D"/>
    <a:srgbClr val="C0CF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68" autoAdjust="0"/>
    <p:restoredTop sz="94724" autoAdjust="0"/>
  </p:normalViewPr>
  <p:slideViewPr>
    <p:cSldViewPr snapToGrid="0" snapToObjects="1">
      <p:cViewPr varScale="1">
        <p:scale>
          <a:sx n="78" d="100"/>
          <a:sy n="78" d="100"/>
        </p:scale>
        <p:origin x="192" y="72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423842-ACD6-4DC5-B240-B4F905812DF3}" type="datetimeFigureOut">
              <a:rPr lang="it-IT" smtClean="0"/>
              <a:t>27/11/22</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0DDDF-6175-4EF4-9D78-05E788D027D6}" type="slidenum">
              <a:rPr lang="it-IT" smtClean="0"/>
              <a:t>‹N›</a:t>
            </a:fld>
            <a:endParaRPr lang="it-IT"/>
          </a:p>
        </p:txBody>
      </p:sp>
    </p:spTree>
    <p:extLst>
      <p:ext uri="{BB962C8B-B14F-4D97-AF65-F5344CB8AC3E}">
        <p14:creationId xmlns:p14="http://schemas.microsoft.com/office/powerpoint/2010/main" val="2510584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1644383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402638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45552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279123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4261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2230442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1831319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244216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5801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152288D-B432-7E40-9A2D-03E2409D5582}" type="datetimeFigureOut">
              <a:rPr lang="it-IT" smtClean="0"/>
              <a:t>27/11/22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187344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152288D-B432-7E40-9A2D-03E2409D5582}" type="datetimeFigureOut">
              <a:rPr lang="it-IT" smtClean="0"/>
              <a:t>27/11/22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3581435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152288D-B432-7E40-9A2D-03E2409D5582}" type="datetimeFigureOut">
              <a:rPr lang="it-IT" smtClean="0"/>
              <a:t>27/11/22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303342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152288D-B432-7E40-9A2D-03E2409D5582}" type="datetimeFigureOut">
              <a:rPr lang="it-IT" smtClean="0"/>
              <a:t>27/11/22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282749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2288D-B432-7E40-9A2D-03E2409D5582}" type="datetimeFigureOut">
              <a:rPr lang="it-IT" smtClean="0"/>
              <a:t>27/11/22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3391586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0152288D-B432-7E40-9A2D-03E2409D5582}" type="datetimeFigureOut">
              <a:rPr lang="it-IT" smtClean="0"/>
              <a:t>27/11/22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2146861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0152288D-B432-7E40-9A2D-03E2409D5582}" type="datetimeFigureOut">
              <a:rPr lang="it-IT" smtClean="0"/>
              <a:t>27/11/22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544AFE-FD20-7240-B8B2-646D4E021BB9}" type="slidenum">
              <a:rPr lang="it-IT" smtClean="0"/>
              <a:t>‹N›</a:t>
            </a:fld>
            <a:endParaRPr lang="it-IT"/>
          </a:p>
        </p:txBody>
      </p:sp>
    </p:spTree>
    <p:extLst>
      <p:ext uri="{BB962C8B-B14F-4D97-AF65-F5344CB8AC3E}">
        <p14:creationId xmlns:p14="http://schemas.microsoft.com/office/powerpoint/2010/main" val="378918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52288D-B432-7E40-9A2D-03E2409D5582}" type="datetimeFigureOut">
              <a:rPr lang="it-IT" smtClean="0"/>
              <a:t>27/11/22</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2544AFE-FD20-7240-B8B2-646D4E021BB9}" type="slidenum">
              <a:rPr lang="it-IT" smtClean="0"/>
              <a:t>‹N›</a:t>
            </a:fld>
            <a:endParaRPr lang="it-IT"/>
          </a:p>
        </p:txBody>
      </p:sp>
    </p:spTree>
    <p:extLst>
      <p:ext uri="{BB962C8B-B14F-4D97-AF65-F5344CB8AC3E}">
        <p14:creationId xmlns:p14="http://schemas.microsoft.com/office/powerpoint/2010/main" val="1610203092"/>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 id="2147484250" r:id="rId12"/>
    <p:sldLayoutId id="2147484251" r:id="rId13"/>
    <p:sldLayoutId id="2147484252" r:id="rId14"/>
    <p:sldLayoutId id="2147484253" r:id="rId15"/>
    <p:sldLayoutId id="214748425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o 4"/>
          <p:cNvSpPr/>
          <p:nvPr/>
        </p:nvSpPr>
        <p:spPr>
          <a:xfrm>
            <a:off x="2144675" y="1828800"/>
            <a:ext cx="7880466" cy="1712456"/>
          </a:xfrm>
          <a:prstGeom prst="homePlate">
            <a:avLst/>
          </a:prstGeom>
          <a:solidFill>
            <a:srgbClr val="337B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800" dirty="0"/>
              <a:t>Esempi di autorizzazioni</a:t>
            </a:r>
            <a:endParaRPr lang="it-IT" sz="5400" dirty="0"/>
          </a:p>
        </p:txBody>
      </p:sp>
      <p:sp>
        <p:nvSpPr>
          <p:cNvPr id="7" name="Gallone 6"/>
          <p:cNvSpPr/>
          <p:nvPr/>
        </p:nvSpPr>
        <p:spPr>
          <a:xfrm>
            <a:off x="9567940" y="2331738"/>
            <a:ext cx="872837" cy="1230315"/>
          </a:xfrm>
          <a:prstGeom prst="chevron">
            <a:avLst>
              <a:gd name="adj" fmla="val 73809"/>
            </a:avLst>
          </a:prstGeom>
          <a:solidFill>
            <a:srgbClr val="337B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3804434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a:bodyPr>
          <a:lstStyle/>
          <a:p>
            <a:pPr marL="0" indent="0">
              <a:lnSpc>
                <a:spcPct val="100000"/>
              </a:lnSpc>
              <a:buNone/>
            </a:pPr>
            <a:r>
              <a:rPr lang="it-IT" sz="2800" i="1" dirty="0"/>
              <a:t>Utile – il prezzo è superiore a quello di mercato</a:t>
            </a:r>
          </a:p>
          <a:p>
            <a:pPr marL="0" indent="0">
              <a:lnSpc>
                <a:spcPct val="100000"/>
              </a:lnSpc>
              <a:buNone/>
            </a:pPr>
            <a:r>
              <a:rPr lang="it-IT" sz="2800" i="1" dirty="0"/>
              <a:t>Perizia da cui risulta valore di mercato del bene</a:t>
            </a:r>
          </a:p>
          <a:p>
            <a:pPr marL="0" indent="0">
              <a:lnSpc>
                <a:spcPct val="100000"/>
              </a:lnSpc>
              <a:buNone/>
            </a:pPr>
            <a:r>
              <a:rPr lang="it-IT" sz="2800" i="1" dirty="0"/>
              <a:t>I genitori decidono impiego</a:t>
            </a:r>
          </a:p>
          <a:p>
            <a:pPr marL="0" indent="0">
              <a:lnSpc>
                <a:spcPct val="100000"/>
              </a:lnSpc>
              <a:buNone/>
            </a:pPr>
            <a:r>
              <a:rPr lang="it-IT" sz="2800" i="1" dirty="0"/>
              <a:t>Chiederei integrazione della richiesta</a:t>
            </a:r>
          </a:p>
          <a:p>
            <a:pPr marL="0" indent="0">
              <a:lnSpc>
                <a:spcPct val="100000"/>
              </a:lnSpc>
              <a:buNone/>
            </a:pPr>
            <a:r>
              <a:rPr lang="it-IT" sz="2800" i="1" dirty="0"/>
              <a:t>Non lascerei denaro nella libera disponibilità dei genitori</a:t>
            </a:r>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I </a:t>
            </a:r>
            <a:r>
              <a:rPr lang="it-IT" sz="2800" b="1" dirty="0">
                <a:solidFill>
                  <a:schemeClr val="tx1"/>
                </a:solidFill>
              </a:rPr>
              <a:t>genitori del minore</a:t>
            </a:r>
            <a:r>
              <a:rPr lang="it-IT" sz="2800" dirty="0">
                <a:solidFill>
                  <a:schemeClr val="tx1"/>
                </a:solidFill>
              </a:rPr>
              <a:t> </a:t>
            </a:r>
            <a:r>
              <a:rPr lang="it-IT" sz="2800" dirty="0" err="1">
                <a:solidFill>
                  <a:schemeClr val="tx1"/>
                </a:solidFill>
              </a:rPr>
              <a:t>Tizietto</a:t>
            </a:r>
            <a:r>
              <a:rPr lang="it-IT" sz="2800" dirty="0">
                <a:solidFill>
                  <a:schemeClr val="tx1"/>
                </a:solidFill>
              </a:rPr>
              <a:t> vogliono vendere immobile del figlio. Presentano richiesta, ma nulla indicano per impiego.</a:t>
            </a:r>
          </a:p>
          <a:p>
            <a:pPr>
              <a:lnSpc>
                <a:spcPct val="100000"/>
              </a:lnSpc>
            </a:pPr>
            <a:endParaRPr lang="it-IT" sz="2800" i="1" dirty="0">
              <a:solidFill>
                <a:schemeClr val="tx1"/>
              </a:solidFill>
            </a:endParaRPr>
          </a:p>
          <a:p>
            <a:pPr>
              <a:lnSpc>
                <a:spcPct val="100000"/>
              </a:lnSpc>
            </a:pPr>
            <a:r>
              <a:rPr lang="it-IT" sz="2800" i="1" dirty="0">
                <a:solidFill>
                  <a:schemeClr val="tx1"/>
                </a:solidFill>
              </a:rPr>
              <a:t>Come dimostrare utilità / necessità?</a:t>
            </a:r>
          </a:p>
          <a:p>
            <a:pPr>
              <a:lnSpc>
                <a:spcPct val="100000"/>
              </a:lnSpc>
            </a:pPr>
            <a:r>
              <a:rPr lang="it-IT" sz="2800" i="1" dirty="0">
                <a:solidFill>
                  <a:schemeClr val="tx1"/>
                </a:solidFill>
              </a:rPr>
              <a:t>Quali documenti chiedete?</a:t>
            </a:r>
          </a:p>
          <a:p>
            <a:pPr>
              <a:lnSpc>
                <a:spcPct val="100000"/>
              </a:lnSpc>
            </a:pPr>
            <a:r>
              <a:rPr lang="it-IT" sz="2800" i="1" dirty="0">
                <a:solidFill>
                  <a:schemeClr val="tx1"/>
                </a:solidFill>
              </a:rPr>
              <a:t>Cosa disponete per il reimpiego?</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92191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a:bodyPr>
          <a:lstStyle/>
          <a:p>
            <a:pPr marL="0" indent="0">
              <a:lnSpc>
                <a:spcPct val="100000"/>
              </a:lnSpc>
              <a:buNone/>
            </a:pPr>
            <a:r>
              <a:rPr lang="it-IT" sz="2800" i="1" dirty="0"/>
              <a:t>Necessario – Dimostrare che amministrato non ha denaro sufficiente per pagare RSA</a:t>
            </a:r>
          </a:p>
          <a:p>
            <a:pPr marL="0" indent="0">
              <a:lnSpc>
                <a:spcPct val="100000"/>
              </a:lnSpc>
              <a:buNone/>
            </a:pPr>
            <a:r>
              <a:rPr lang="it-IT" sz="2800" i="1" dirty="0"/>
              <a:t>Perizia da cui risulta valore di mercato del bene</a:t>
            </a:r>
          </a:p>
          <a:p>
            <a:pPr marL="0" indent="0">
              <a:lnSpc>
                <a:spcPct val="100000"/>
              </a:lnSpc>
              <a:buNone/>
            </a:pPr>
            <a:endParaRPr lang="it-IT" sz="2800" i="1" dirty="0"/>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L’</a:t>
            </a:r>
            <a:r>
              <a:rPr lang="it-IT" sz="2800" b="1" dirty="0">
                <a:solidFill>
                  <a:schemeClr val="tx1"/>
                </a:solidFill>
              </a:rPr>
              <a:t>amministratore di sostegno</a:t>
            </a:r>
            <a:r>
              <a:rPr lang="it-IT" sz="2800" dirty="0">
                <a:solidFill>
                  <a:schemeClr val="tx1"/>
                </a:solidFill>
              </a:rPr>
              <a:t> di Tizio vogliono vendere immobile per pagare le rette della casa di riposo</a:t>
            </a:r>
          </a:p>
          <a:p>
            <a:pPr>
              <a:lnSpc>
                <a:spcPct val="100000"/>
              </a:lnSpc>
            </a:pPr>
            <a:endParaRPr lang="it-IT" sz="2800" i="1" dirty="0">
              <a:solidFill>
                <a:schemeClr val="tx1"/>
              </a:solidFill>
            </a:endParaRPr>
          </a:p>
          <a:p>
            <a:pPr>
              <a:lnSpc>
                <a:spcPct val="100000"/>
              </a:lnSpc>
            </a:pPr>
            <a:r>
              <a:rPr lang="it-IT" sz="2800" i="1" dirty="0">
                <a:solidFill>
                  <a:schemeClr val="tx1"/>
                </a:solidFill>
              </a:rPr>
              <a:t>Come dimostrare necessità?</a:t>
            </a:r>
          </a:p>
          <a:p>
            <a:pPr>
              <a:lnSpc>
                <a:spcPct val="100000"/>
              </a:lnSpc>
            </a:pPr>
            <a:r>
              <a:rPr lang="it-IT" sz="2800" i="1" dirty="0">
                <a:solidFill>
                  <a:schemeClr val="tx1"/>
                </a:solidFill>
              </a:rPr>
              <a:t>Quali documenti chiedete?</a:t>
            </a:r>
          </a:p>
          <a:p>
            <a:pPr>
              <a:lnSpc>
                <a:spcPct val="100000"/>
              </a:lnSpc>
            </a:pPr>
            <a:r>
              <a:rPr lang="it-IT" sz="2800" i="1" dirty="0">
                <a:solidFill>
                  <a:schemeClr val="tx1"/>
                </a:solidFill>
              </a:rPr>
              <a:t>Cosa disponete per il reimpiego?</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105473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a:bodyPr>
          <a:lstStyle/>
          <a:p>
            <a:pPr marL="0" indent="0">
              <a:buNone/>
            </a:pPr>
            <a:r>
              <a:rPr lang="it-IT" dirty="0"/>
              <a:t>La vendita risulta di evidente </a:t>
            </a:r>
            <a:r>
              <a:rPr lang="it-IT" dirty="0" err="1"/>
              <a:t>utilita</a:t>
            </a:r>
            <a:r>
              <a:rPr lang="it-IT" dirty="0"/>
              <a:t>̀ per il beneficiario per i seguenti motivi: </a:t>
            </a:r>
            <a:endParaRPr lang="it-IT" sz="2800" dirty="0"/>
          </a:p>
          <a:p>
            <a:pPr marL="0" indent="0">
              <a:buNone/>
            </a:pPr>
            <a:r>
              <a:rPr lang="it-IT" dirty="0"/>
              <a:t>...................................</a:t>
            </a:r>
          </a:p>
          <a:p>
            <a:pPr marL="0" indent="0">
              <a:buNone/>
            </a:pPr>
            <a:r>
              <a:rPr lang="it-IT" b="1" dirty="0"/>
              <a:t>CHIEDE ALTRESI’ </a:t>
            </a:r>
            <a:endParaRPr lang="it-IT" sz="2800" dirty="0"/>
          </a:p>
          <a:p>
            <a:pPr marL="0" indent="0">
              <a:buNone/>
            </a:pPr>
            <a:r>
              <a:rPr lang="it-IT" dirty="0"/>
              <a:t>Che il ricavato della vendita </a:t>
            </a:r>
            <a:endParaRPr lang="it-IT" sz="2800" dirty="0"/>
          </a:p>
          <a:p>
            <a:r>
              <a:rPr lang="it-IT" sz="2400" dirty="0"/>
              <a:t>sia versato sul conto corrente intestato alla procedura ………...</a:t>
            </a:r>
          </a:p>
          <a:p>
            <a:r>
              <a:rPr lang="it-IT" sz="2400" dirty="0"/>
              <a:t>possa essere trattenuto in libera </a:t>
            </a:r>
            <a:r>
              <a:rPr lang="it-IT" sz="2400" dirty="0" err="1"/>
              <a:t>disponibilita</a:t>
            </a:r>
            <a:r>
              <a:rPr lang="it-IT" sz="2400" dirty="0"/>
              <a:t>̀ per l’importo di €.................................. per essere impiegato nel seguente modo ................................. </a:t>
            </a:r>
          </a:p>
          <a:p>
            <a:r>
              <a:rPr lang="it-IT" sz="2400" dirty="0"/>
              <a:t>Sia investito ……………………………..</a:t>
            </a:r>
          </a:p>
          <a:p>
            <a:pPr marL="0" indent="0">
              <a:lnSpc>
                <a:spcPct val="100000"/>
              </a:lnSpc>
              <a:buNone/>
            </a:pPr>
            <a:endParaRPr lang="it-IT" dirty="0"/>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L’</a:t>
            </a:r>
            <a:r>
              <a:rPr lang="it-IT" sz="2800" b="1" dirty="0">
                <a:solidFill>
                  <a:schemeClr val="tx1"/>
                </a:solidFill>
              </a:rPr>
              <a:t>amministratore di sostegno</a:t>
            </a:r>
            <a:r>
              <a:rPr lang="it-IT" sz="2800" dirty="0">
                <a:solidFill>
                  <a:schemeClr val="tx1"/>
                </a:solidFill>
              </a:rPr>
              <a:t> di Tizio vogliono vendere immobile per pagare le rette della casa di riposo</a:t>
            </a:r>
          </a:p>
          <a:p>
            <a:pPr>
              <a:lnSpc>
                <a:spcPct val="100000"/>
              </a:lnSpc>
            </a:pPr>
            <a:endParaRPr lang="it-IT" sz="2800" i="1" dirty="0">
              <a:solidFill>
                <a:schemeClr val="tx1"/>
              </a:solidFill>
            </a:endParaRPr>
          </a:p>
          <a:p>
            <a:pPr>
              <a:lnSpc>
                <a:spcPct val="100000"/>
              </a:lnSpc>
            </a:pPr>
            <a:r>
              <a:rPr lang="it-IT" sz="2800" i="1" dirty="0">
                <a:solidFill>
                  <a:schemeClr val="tx1"/>
                </a:solidFill>
              </a:rPr>
              <a:t>Come dimostrare necessità?</a:t>
            </a:r>
          </a:p>
          <a:p>
            <a:pPr>
              <a:lnSpc>
                <a:spcPct val="100000"/>
              </a:lnSpc>
            </a:pPr>
            <a:r>
              <a:rPr lang="it-IT" sz="2800" i="1" dirty="0">
                <a:solidFill>
                  <a:schemeClr val="tx1"/>
                </a:solidFill>
              </a:rPr>
              <a:t>Quali documenti chiedete?</a:t>
            </a:r>
          </a:p>
          <a:p>
            <a:pPr>
              <a:lnSpc>
                <a:spcPct val="100000"/>
              </a:lnSpc>
            </a:pPr>
            <a:r>
              <a:rPr lang="it-IT" sz="2800" i="1" dirty="0">
                <a:solidFill>
                  <a:schemeClr val="tx1"/>
                </a:solidFill>
              </a:rPr>
              <a:t>Cosa disponete per il reimpiego?</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155949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fontScale="92500" lnSpcReduction="10000"/>
          </a:bodyPr>
          <a:lstStyle/>
          <a:p>
            <a:pPr marL="0" indent="0">
              <a:lnSpc>
                <a:spcPct val="100000"/>
              </a:lnSpc>
              <a:buNone/>
            </a:pPr>
            <a:r>
              <a:rPr lang="it-IT" sz="2800" i="1" dirty="0"/>
              <a:t>Nella divisione sussiste necessariamente il conflitto</a:t>
            </a:r>
          </a:p>
          <a:p>
            <a:pPr marL="0" indent="0">
              <a:lnSpc>
                <a:spcPct val="100000"/>
              </a:lnSpc>
              <a:buNone/>
            </a:pPr>
            <a:r>
              <a:rPr lang="it-IT" sz="2800" i="1" dirty="0"/>
              <a:t>L’esercizio esclusivo è un effetto che si produce ipso jure. Indicare nell’autorizzazione che interviene solo genitore non in. conflitto</a:t>
            </a:r>
          </a:p>
          <a:p>
            <a:pPr marL="0" indent="0">
              <a:lnSpc>
                <a:spcPct val="100000"/>
              </a:lnSpc>
              <a:buNone/>
            </a:pPr>
            <a:endParaRPr lang="it-IT" sz="2800" i="1" dirty="0"/>
          </a:p>
          <a:p>
            <a:pPr marL="0" indent="0">
              <a:lnSpc>
                <a:spcPct val="100000"/>
              </a:lnSpc>
              <a:buNone/>
            </a:pPr>
            <a:r>
              <a:rPr lang="it-IT" sz="2800" i="1" dirty="0"/>
              <a:t>Perizia da cui risulta valore di tutti i beni e valore della quota da assegnare al minore // valore delle singole quote da assegnare a sorte</a:t>
            </a:r>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429516"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I genitori del minore Tizietto chiedono autorizzazione per dividere beni in comproprietà tra figlio e padre</a:t>
            </a:r>
          </a:p>
          <a:p>
            <a:pPr>
              <a:lnSpc>
                <a:spcPct val="100000"/>
              </a:lnSpc>
            </a:pPr>
            <a:endParaRPr lang="it-IT" sz="2800" i="1" dirty="0">
              <a:solidFill>
                <a:schemeClr val="tx1"/>
              </a:solidFill>
            </a:endParaRPr>
          </a:p>
          <a:p>
            <a:pPr>
              <a:lnSpc>
                <a:spcPct val="100000"/>
              </a:lnSpc>
            </a:pPr>
            <a:r>
              <a:rPr lang="it-IT" sz="2800" i="1" dirty="0">
                <a:solidFill>
                  <a:schemeClr val="tx1"/>
                </a:solidFill>
              </a:rPr>
              <a:t>Chi chiede autorizzazione</a:t>
            </a:r>
          </a:p>
          <a:p>
            <a:pPr>
              <a:lnSpc>
                <a:spcPct val="100000"/>
              </a:lnSpc>
            </a:pPr>
            <a:r>
              <a:rPr lang="it-IT" sz="2800" i="1" dirty="0">
                <a:solidFill>
                  <a:schemeClr val="tx1"/>
                </a:solidFill>
              </a:rPr>
              <a:t>Quali documenti chiedete?</a:t>
            </a:r>
          </a:p>
          <a:p>
            <a:pPr>
              <a:lnSpc>
                <a:spcPct val="100000"/>
              </a:lnSpc>
            </a:pPr>
            <a:endParaRPr lang="it-IT" sz="2800" i="1" dirty="0">
              <a:solidFill>
                <a:schemeClr val="tx1"/>
              </a:solidFill>
            </a:endParaRPr>
          </a:p>
          <a:p>
            <a:pPr algn="just">
              <a:lnSpc>
                <a:spcPct val="100000"/>
              </a:lnSpc>
            </a:pPr>
            <a:r>
              <a:rPr lang="it-IT" sz="2000" dirty="0">
                <a:highlight>
                  <a:srgbClr val="CEF5C5"/>
                </a:highlight>
              </a:rPr>
              <a:t>Art. 320.6 – Se sorge conflitto di interessi tra i figli e e uno solo dei genitori esercenti la responsabilità genitoriale, la rappresentanza dei figli spetta esclusivamente all'altro genitore. </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87387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fontScale="92500" lnSpcReduction="10000"/>
          </a:bodyPr>
          <a:lstStyle/>
          <a:p>
            <a:pPr marL="0" indent="0">
              <a:lnSpc>
                <a:spcPct val="100000"/>
              </a:lnSpc>
              <a:buNone/>
            </a:pPr>
            <a:r>
              <a:rPr lang="it-IT" sz="2800" i="1" dirty="0"/>
              <a:t>Nella divisione sussiste necessariamente il conflitto</a:t>
            </a:r>
          </a:p>
          <a:p>
            <a:pPr marL="0" indent="0">
              <a:lnSpc>
                <a:spcPct val="100000"/>
              </a:lnSpc>
              <a:buNone/>
            </a:pPr>
            <a:r>
              <a:rPr lang="it-IT" sz="2800" i="1" dirty="0"/>
              <a:t>L’esercizio esclusivo è un effetto che si produce ipso jure. Indicare nell’autorizzazione che interviene solo genitore non in. conflitto</a:t>
            </a:r>
          </a:p>
          <a:p>
            <a:pPr marL="0" indent="0">
              <a:lnSpc>
                <a:spcPct val="100000"/>
              </a:lnSpc>
              <a:buNone/>
            </a:pPr>
            <a:endParaRPr lang="it-IT" sz="2800" i="1" dirty="0"/>
          </a:p>
          <a:p>
            <a:pPr marL="0" indent="0">
              <a:lnSpc>
                <a:spcPct val="100000"/>
              </a:lnSpc>
              <a:buNone/>
            </a:pPr>
            <a:r>
              <a:rPr lang="it-IT" sz="2800" i="1" dirty="0"/>
              <a:t>Perizia da cui risulta valore di tutti i beni e valore della quota da assegnare al minore // valore delle singole quote da assegnare a sorte</a:t>
            </a:r>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429516"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I genitori del minore Tizietto chiedono autorizzazione per dividere beni in comproprietà tra figlio, il padre e la madre</a:t>
            </a:r>
          </a:p>
          <a:p>
            <a:pPr>
              <a:lnSpc>
                <a:spcPct val="100000"/>
              </a:lnSpc>
            </a:pPr>
            <a:endParaRPr lang="it-IT" sz="2800" i="1" dirty="0">
              <a:solidFill>
                <a:schemeClr val="tx1"/>
              </a:solidFill>
            </a:endParaRPr>
          </a:p>
          <a:p>
            <a:pPr>
              <a:lnSpc>
                <a:spcPct val="100000"/>
              </a:lnSpc>
            </a:pPr>
            <a:r>
              <a:rPr lang="it-IT" sz="2800" i="1" dirty="0">
                <a:solidFill>
                  <a:schemeClr val="tx1"/>
                </a:solidFill>
              </a:rPr>
              <a:t>Chi chiede autorizzazione</a:t>
            </a:r>
          </a:p>
          <a:p>
            <a:pPr>
              <a:lnSpc>
                <a:spcPct val="100000"/>
              </a:lnSpc>
            </a:pPr>
            <a:r>
              <a:rPr lang="it-IT" sz="2800" i="1" dirty="0">
                <a:solidFill>
                  <a:schemeClr val="tx1"/>
                </a:solidFill>
              </a:rPr>
              <a:t>Quali documenti chiedete?</a:t>
            </a:r>
          </a:p>
          <a:p>
            <a:pPr algn="just">
              <a:lnSpc>
                <a:spcPct val="100000"/>
              </a:lnSpc>
            </a:pPr>
            <a:r>
              <a:rPr lang="it-IT" sz="2000" dirty="0">
                <a:solidFill>
                  <a:prstClr val="black"/>
                </a:solidFill>
                <a:highlight>
                  <a:srgbClr val="CEF5C5"/>
                </a:highlight>
                <a:latin typeface="Tahoma" panose="020B0604030504040204" pitchFamily="34" charset="0"/>
              </a:rPr>
              <a:t>Se sorge conflitto di interessi patrimoniali</a:t>
            </a:r>
            <a:r>
              <a:rPr lang="it-IT" sz="1500" dirty="0">
                <a:solidFill>
                  <a:srgbClr val="13251C"/>
                </a:solidFill>
                <a:highlight>
                  <a:srgbClr val="CEF5C5"/>
                </a:highlight>
                <a:latin typeface="Tahoma" panose="020B0604030504040204" pitchFamily="34" charset="0"/>
              </a:rPr>
              <a:t>(11)</a:t>
            </a:r>
            <a:r>
              <a:rPr lang="it-IT" sz="2000" dirty="0">
                <a:solidFill>
                  <a:prstClr val="black"/>
                </a:solidFill>
                <a:highlight>
                  <a:srgbClr val="CEF5C5"/>
                </a:highlight>
                <a:latin typeface="Tahoma" panose="020B0604030504040204" pitchFamily="34" charset="0"/>
              </a:rPr>
              <a:t> tra i figli soggetti alla stessa responsabilità genitoriale, o tra essi e i genitori o quello di essi che esercita in via esclusiva la responsabilità genitoriale, il giudice tutelare nomina ai figli un curatore speciale</a:t>
            </a:r>
            <a:endParaRPr lang="it-IT" sz="2000" dirty="0">
              <a:highlight>
                <a:srgbClr val="CEF5C5"/>
              </a:highlight>
            </a:endParaRP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229001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0FEA2-01BC-9B22-E9EC-E87B49A1DD6A}"/>
              </a:ext>
            </a:extLst>
          </p:cNvPr>
          <p:cNvSpPr>
            <a:spLocks noGrp="1"/>
          </p:cNvSpPr>
          <p:nvPr>
            <p:ph type="title"/>
          </p:nvPr>
        </p:nvSpPr>
        <p:spPr>
          <a:xfrm>
            <a:off x="465909" y="123570"/>
            <a:ext cx="3718455" cy="55605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r>
              <a:rPr lang="it-IT" dirty="0"/>
              <a:t>Art. 21, comma 3</a:t>
            </a:r>
          </a:p>
        </p:txBody>
      </p:sp>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5232615" y="987424"/>
            <a:ext cx="6469234" cy="5190953"/>
          </a:xfrm>
          <a:solidFill>
            <a:schemeClr val="bg1"/>
          </a:solidFill>
          <a:ln w="19050">
            <a:solidFill>
              <a:schemeClr val="tx1"/>
            </a:solidFill>
          </a:ln>
        </p:spPr>
        <p:txBody>
          <a:bodyPr>
            <a:normAutofit/>
          </a:bodyPr>
          <a:lstStyle/>
          <a:p>
            <a:r>
              <a:rPr lang="it-IT" dirty="0"/>
              <a:t>Dalla lettera della legge sembra ricavarsi che esula dalle attribuzioni del notaio disporre il reimpiego delle somme incassate, mentre rientra negli obblighi del notaio non lasciare tali somme nella disponibilità delle parti.</a:t>
            </a:r>
          </a:p>
          <a:p>
            <a:endParaRPr lang="it-IT" dirty="0"/>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4616850" cy="5190953"/>
          </a:xfrm>
          <a:solidFill>
            <a:schemeClr val="bg1"/>
          </a:solidFill>
          <a:ln w="19050">
            <a:solidFill>
              <a:schemeClr val="tx1"/>
            </a:solidFill>
          </a:ln>
        </p:spPr>
        <p:txBody>
          <a:bodyPr>
            <a:normAutofit/>
          </a:bodyPr>
          <a:lstStyle/>
          <a:p>
            <a:r>
              <a:rPr lang="it-IT" sz="2800" u="none" strike="noStrike" dirty="0">
                <a:solidFill>
                  <a:srgbClr val="000000"/>
                </a:solidFill>
                <a:effectLst/>
                <a:ea typeface="Calibri" panose="020F0502020204030204" pitchFamily="34" charset="0"/>
                <a:cs typeface="Times New Roman" panose="02020603050405020304" pitchFamily="18" charset="0"/>
              </a:rPr>
              <a:t>3. Ove per effetto della stipula dell’atto debba essere riscosso un corrispettivo nell’interesse del minore o di un soggetto sottoposto a misura di protezione, il notaio, nell’atto di autorizzazione, </a:t>
            </a:r>
            <a:r>
              <a:rPr lang="it-IT" sz="2800" b="1" u="none" strike="noStrike" dirty="0">
                <a:solidFill>
                  <a:srgbClr val="C00000"/>
                </a:solidFill>
                <a:effectLst/>
                <a:ea typeface="Calibri" panose="020F0502020204030204" pitchFamily="34" charset="0"/>
                <a:cs typeface="Times New Roman" panose="02020603050405020304" pitchFamily="18" charset="0"/>
              </a:rPr>
              <a:t>determina le cautele necessarie per il reimpiego</a:t>
            </a:r>
            <a:r>
              <a:rPr lang="it-IT" sz="2800" u="none" strike="noStrike" dirty="0">
                <a:solidFill>
                  <a:srgbClr val="000000"/>
                </a:solidFill>
                <a:effectLst/>
                <a:ea typeface="Calibri" panose="020F0502020204030204" pitchFamily="34" charset="0"/>
                <a:cs typeface="Times New Roman" panose="02020603050405020304" pitchFamily="18" charset="0"/>
              </a:rPr>
              <a:t> del medesimo.</a:t>
            </a:r>
            <a:endParaRPr lang="it-IT" sz="4400" dirty="0"/>
          </a:p>
        </p:txBody>
      </p:sp>
      <p:sp>
        <p:nvSpPr>
          <p:cNvPr id="6" name="CasellaDiTesto 5">
            <a:extLst>
              <a:ext uri="{FF2B5EF4-FFF2-40B4-BE49-F238E27FC236}">
                <a16:creationId xmlns:a16="http://schemas.microsoft.com/office/drawing/2014/main" id="{66B742F6-7DA0-D32D-4739-1E805B19DB82}"/>
              </a:ext>
            </a:extLst>
          </p:cNvPr>
          <p:cNvSpPr txBox="1"/>
          <p:nvPr/>
        </p:nvSpPr>
        <p:spPr>
          <a:xfrm>
            <a:off x="5310874" y="310291"/>
            <a:ext cx="6098058" cy="584775"/>
          </a:xfrm>
          <a:prstGeom prst="rect">
            <a:avLst/>
          </a:prstGeom>
          <a:noFill/>
        </p:spPr>
        <p:txBody>
          <a:bodyPr wrap="square">
            <a:spAutoFit/>
          </a:bodyPr>
          <a:lstStyle/>
          <a:p>
            <a:r>
              <a:rPr lang="it-IT" sz="3200" dirty="0"/>
              <a:t>Reimpiego</a:t>
            </a:r>
          </a:p>
        </p:txBody>
      </p:sp>
    </p:spTree>
    <p:extLst>
      <p:ext uri="{BB962C8B-B14F-4D97-AF65-F5344CB8AC3E}">
        <p14:creationId xmlns:p14="http://schemas.microsoft.com/office/powerpoint/2010/main" val="99188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fontScale="92500" lnSpcReduction="20000"/>
          </a:bodyPr>
          <a:lstStyle/>
          <a:p>
            <a:pPr marL="0" indent="0">
              <a:lnSpc>
                <a:spcPct val="100000"/>
              </a:lnSpc>
              <a:buNone/>
            </a:pPr>
            <a:r>
              <a:rPr lang="it-IT" sz="2800" i="1" dirty="0"/>
              <a:t>Utilità</a:t>
            </a:r>
          </a:p>
          <a:p>
            <a:pPr marL="0" indent="0">
              <a:lnSpc>
                <a:spcPct val="100000"/>
              </a:lnSpc>
              <a:buNone/>
            </a:pPr>
            <a:r>
              <a:rPr lang="it-IT" sz="2800" i="1" dirty="0"/>
              <a:t>Può dare il locazione</a:t>
            </a:r>
          </a:p>
          <a:p>
            <a:pPr marL="0" indent="0">
              <a:lnSpc>
                <a:spcPct val="100000"/>
              </a:lnSpc>
              <a:buNone/>
            </a:pPr>
            <a:r>
              <a:rPr lang="it-IT" sz="2800" i="1" dirty="0"/>
              <a:t>Può utilizzarlo minore studio</a:t>
            </a:r>
          </a:p>
          <a:p>
            <a:pPr marL="0" indent="0">
              <a:lnSpc>
                <a:spcPct val="100000"/>
              </a:lnSpc>
              <a:buNone/>
            </a:pPr>
            <a:r>
              <a:rPr lang="it-IT" sz="2800" i="1" dirty="0"/>
              <a:t>Il rendimento in titoli risente della svalutazione in misura maggiore dell’</a:t>
            </a:r>
            <a:r>
              <a:rPr lang="it-IT" sz="2800" i="1" dirty="0" err="1"/>
              <a:t>inv</a:t>
            </a:r>
            <a:r>
              <a:rPr lang="it-IT" sz="2800" i="1" dirty="0"/>
              <a:t>. immobiliare </a:t>
            </a:r>
          </a:p>
          <a:p>
            <a:pPr marL="0" indent="0">
              <a:lnSpc>
                <a:spcPct val="100000"/>
              </a:lnSpc>
              <a:buNone/>
            </a:pPr>
            <a:endParaRPr lang="it-IT" sz="2800" i="1" dirty="0"/>
          </a:p>
          <a:p>
            <a:pPr marL="0" indent="0">
              <a:lnSpc>
                <a:spcPct val="100000"/>
              </a:lnSpc>
              <a:buNone/>
            </a:pPr>
            <a:endParaRPr lang="it-IT" sz="2800" i="1" dirty="0"/>
          </a:p>
          <a:p>
            <a:pPr marL="0" indent="0">
              <a:lnSpc>
                <a:spcPct val="100000"/>
              </a:lnSpc>
              <a:buNone/>
            </a:pPr>
            <a:r>
              <a:rPr lang="it-IT" sz="2800" i="1" dirty="0"/>
              <a:t>Perizia</a:t>
            </a:r>
          </a:p>
          <a:p>
            <a:pPr marL="0" indent="0">
              <a:lnSpc>
                <a:spcPct val="100000"/>
              </a:lnSpc>
              <a:buNone/>
            </a:pPr>
            <a:r>
              <a:rPr lang="it-IT" sz="2800" i="1" dirty="0"/>
              <a:t>Si la decisione circa l’investimento spetta ai genitori // il notaio non autorizza l’investimento, autorizza l’atto</a:t>
            </a:r>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I </a:t>
            </a:r>
            <a:r>
              <a:rPr lang="it-IT" sz="2800" b="1" dirty="0">
                <a:solidFill>
                  <a:srgbClr val="C00000"/>
                </a:solidFill>
              </a:rPr>
              <a:t>genitori del minore </a:t>
            </a:r>
            <a:r>
              <a:rPr lang="it-IT" sz="2800" dirty="0" err="1">
                <a:solidFill>
                  <a:schemeClr val="tx1"/>
                </a:solidFill>
              </a:rPr>
              <a:t>Tizietto</a:t>
            </a:r>
            <a:r>
              <a:rPr lang="it-IT" sz="2800" dirty="0">
                <a:solidFill>
                  <a:schemeClr val="tx1"/>
                </a:solidFill>
              </a:rPr>
              <a:t> vogliono acquistare immobile al figlio impiegando denaro ricevuto in legato dallo zio</a:t>
            </a:r>
          </a:p>
          <a:p>
            <a:pPr>
              <a:lnSpc>
                <a:spcPct val="100000"/>
              </a:lnSpc>
            </a:pPr>
            <a:endParaRPr lang="it-IT" sz="2800" i="1" dirty="0">
              <a:solidFill>
                <a:schemeClr val="tx1"/>
              </a:solidFill>
            </a:endParaRPr>
          </a:p>
          <a:p>
            <a:pPr>
              <a:lnSpc>
                <a:spcPct val="100000"/>
              </a:lnSpc>
            </a:pPr>
            <a:r>
              <a:rPr lang="it-IT" sz="2800" i="1" dirty="0">
                <a:solidFill>
                  <a:schemeClr val="tx1"/>
                </a:solidFill>
              </a:rPr>
              <a:t>Come dimostrare utilità / necessità?</a:t>
            </a:r>
          </a:p>
          <a:p>
            <a:pPr>
              <a:lnSpc>
                <a:spcPct val="100000"/>
              </a:lnSpc>
            </a:pPr>
            <a:r>
              <a:rPr lang="it-IT" sz="2800" i="1" dirty="0">
                <a:solidFill>
                  <a:schemeClr val="tx1"/>
                </a:solidFill>
              </a:rPr>
              <a:t>Quali documenti chiedete?</a:t>
            </a:r>
          </a:p>
          <a:p>
            <a:pPr>
              <a:lnSpc>
                <a:spcPct val="100000"/>
              </a:lnSpc>
            </a:pPr>
            <a:r>
              <a:rPr lang="it-IT" sz="2800" i="1" dirty="0">
                <a:solidFill>
                  <a:schemeClr val="tx1"/>
                </a:solidFill>
              </a:rPr>
              <a:t>I genitori hanno il potere di decidere l’investimento?</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181623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fontScale="92500"/>
          </a:bodyPr>
          <a:lstStyle/>
          <a:p>
            <a:pPr marL="0" indent="0">
              <a:lnSpc>
                <a:spcPct val="100000"/>
              </a:lnSpc>
              <a:buNone/>
            </a:pPr>
            <a:r>
              <a:rPr lang="it-IT" sz="2800" i="1" dirty="0"/>
              <a:t>Utilità</a:t>
            </a:r>
          </a:p>
          <a:p>
            <a:pPr marL="0" indent="0">
              <a:lnSpc>
                <a:spcPct val="100000"/>
              </a:lnSpc>
              <a:buNone/>
            </a:pPr>
            <a:r>
              <a:rPr lang="it-IT" sz="2800" i="1" dirty="0"/>
              <a:t>Può dare il locazione</a:t>
            </a:r>
          </a:p>
          <a:p>
            <a:pPr marL="0" indent="0">
              <a:lnSpc>
                <a:spcPct val="100000"/>
              </a:lnSpc>
              <a:buNone/>
            </a:pPr>
            <a:r>
              <a:rPr lang="it-IT" sz="2800" i="1" dirty="0"/>
              <a:t>Può utilizzarlo minore studio</a:t>
            </a:r>
          </a:p>
          <a:p>
            <a:pPr marL="0" indent="0">
              <a:lnSpc>
                <a:spcPct val="100000"/>
              </a:lnSpc>
              <a:buNone/>
            </a:pPr>
            <a:r>
              <a:rPr lang="it-IT" sz="2800" i="1" dirty="0"/>
              <a:t>Il rendimento in titoli risente della svalutazione in misura maggiore dell’</a:t>
            </a:r>
            <a:r>
              <a:rPr lang="it-IT" sz="2800" i="1" dirty="0" err="1"/>
              <a:t>inv</a:t>
            </a:r>
            <a:r>
              <a:rPr lang="it-IT" sz="2800" i="1" dirty="0"/>
              <a:t>. immobiliare </a:t>
            </a:r>
          </a:p>
          <a:p>
            <a:pPr marL="0" indent="0">
              <a:lnSpc>
                <a:spcPct val="100000"/>
              </a:lnSpc>
              <a:buNone/>
            </a:pPr>
            <a:r>
              <a:rPr lang="it-IT" sz="2800" i="1" dirty="0"/>
              <a:t>Perizia</a:t>
            </a:r>
          </a:p>
          <a:p>
            <a:pPr marL="0" indent="0">
              <a:lnSpc>
                <a:spcPct val="100000"/>
              </a:lnSpc>
              <a:buNone/>
            </a:pPr>
            <a:r>
              <a:rPr lang="it-IT" sz="2800" i="1" dirty="0"/>
              <a:t>Si la decisione circa l’investimento spetta al minore emancipato // il notaio non autorizza l’investimento, autorizza l’atto</a:t>
            </a:r>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Il </a:t>
            </a:r>
            <a:r>
              <a:rPr lang="it-IT" sz="2800" b="1" dirty="0">
                <a:solidFill>
                  <a:srgbClr val="C00000"/>
                </a:solidFill>
              </a:rPr>
              <a:t>minore emancipato</a:t>
            </a:r>
            <a:r>
              <a:rPr lang="it-IT" sz="2800" dirty="0">
                <a:solidFill>
                  <a:srgbClr val="C00000"/>
                </a:solidFill>
              </a:rPr>
              <a:t> </a:t>
            </a:r>
            <a:r>
              <a:rPr lang="it-IT" sz="2800" dirty="0" err="1">
                <a:solidFill>
                  <a:schemeClr val="tx1"/>
                </a:solidFill>
              </a:rPr>
              <a:t>Tizietto</a:t>
            </a:r>
            <a:r>
              <a:rPr lang="it-IT" sz="2800" dirty="0">
                <a:solidFill>
                  <a:schemeClr val="tx1"/>
                </a:solidFill>
              </a:rPr>
              <a:t> vorrebbe acquistare immobile impiegando denaro ricevuto in legato dallo zio</a:t>
            </a:r>
          </a:p>
          <a:p>
            <a:pPr>
              <a:lnSpc>
                <a:spcPct val="100000"/>
              </a:lnSpc>
            </a:pPr>
            <a:endParaRPr lang="it-IT" sz="2800" i="1" dirty="0">
              <a:solidFill>
                <a:schemeClr val="tx1"/>
              </a:solidFill>
            </a:endParaRPr>
          </a:p>
          <a:p>
            <a:pPr>
              <a:lnSpc>
                <a:spcPct val="100000"/>
              </a:lnSpc>
            </a:pPr>
            <a:r>
              <a:rPr lang="it-IT" sz="2800" i="1" dirty="0">
                <a:solidFill>
                  <a:schemeClr val="tx1"/>
                </a:solidFill>
              </a:rPr>
              <a:t>Come dimostrare utilità / necessità?</a:t>
            </a:r>
          </a:p>
          <a:p>
            <a:pPr>
              <a:lnSpc>
                <a:spcPct val="100000"/>
              </a:lnSpc>
            </a:pPr>
            <a:r>
              <a:rPr lang="it-IT" sz="2800" i="1" dirty="0">
                <a:solidFill>
                  <a:schemeClr val="tx1"/>
                </a:solidFill>
              </a:rPr>
              <a:t>Quali documenti chiedete?</a:t>
            </a:r>
          </a:p>
          <a:p>
            <a:pPr>
              <a:lnSpc>
                <a:spcPct val="100000"/>
              </a:lnSpc>
            </a:pPr>
            <a:r>
              <a:rPr lang="it-IT" sz="2800" i="1" dirty="0">
                <a:solidFill>
                  <a:schemeClr val="tx1"/>
                </a:solidFill>
              </a:rPr>
              <a:t>Chi ha il potere di decidere l’investimento?</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379648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a:bodyPr>
          <a:lstStyle/>
          <a:p>
            <a:pPr marL="0" indent="0">
              <a:lnSpc>
                <a:spcPct val="100000"/>
              </a:lnSpc>
              <a:buNone/>
            </a:pPr>
            <a:r>
              <a:rPr lang="it-IT" sz="2800" i="1" dirty="0"/>
              <a:t>Utilità</a:t>
            </a:r>
          </a:p>
          <a:p>
            <a:pPr marL="0" indent="0">
              <a:lnSpc>
                <a:spcPct val="100000"/>
              </a:lnSpc>
              <a:buNone/>
            </a:pPr>
            <a:r>
              <a:rPr lang="it-IT" sz="2800" i="1" dirty="0"/>
              <a:t>Può dare il locazione</a:t>
            </a:r>
          </a:p>
          <a:p>
            <a:pPr marL="0" indent="0">
              <a:lnSpc>
                <a:spcPct val="100000"/>
              </a:lnSpc>
              <a:buNone/>
            </a:pPr>
            <a:r>
              <a:rPr lang="it-IT" sz="2800" i="1" dirty="0"/>
              <a:t>Può utilizzarlo minore studio</a:t>
            </a:r>
          </a:p>
          <a:p>
            <a:pPr marL="0" indent="0">
              <a:lnSpc>
                <a:spcPct val="100000"/>
              </a:lnSpc>
              <a:buNone/>
            </a:pPr>
            <a:r>
              <a:rPr lang="it-IT" sz="2800" i="1" dirty="0"/>
              <a:t>Il rendimento in titoli risente della svalutazione in misura maggiore dell’</a:t>
            </a:r>
            <a:r>
              <a:rPr lang="it-IT" sz="2800" i="1" dirty="0" err="1"/>
              <a:t>inv</a:t>
            </a:r>
            <a:r>
              <a:rPr lang="it-IT" sz="2800" i="1" dirty="0"/>
              <a:t>. immobiliare </a:t>
            </a:r>
          </a:p>
          <a:p>
            <a:pPr marL="0" indent="0">
              <a:lnSpc>
                <a:spcPct val="100000"/>
              </a:lnSpc>
              <a:buNone/>
            </a:pPr>
            <a:r>
              <a:rPr lang="it-IT" sz="2800" i="1" dirty="0"/>
              <a:t>Perizia</a:t>
            </a:r>
          </a:p>
          <a:p>
            <a:pPr marL="0" indent="0">
              <a:lnSpc>
                <a:spcPct val="100000"/>
              </a:lnSpc>
              <a:buNone/>
            </a:pPr>
            <a:r>
              <a:rPr lang="it-IT" sz="2800" i="1" dirty="0"/>
              <a:t>Andiamo a vedere la normativa</a:t>
            </a:r>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Il </a:t>
            </a:r>
            <a:r>
              <a:rPr lang="it-IT" sz="2800" b="1" dirty="0">
                <a:solidFill>
                  <a:srgbClr val="C00000"/>
                </a:solidFill>
              </a:rPr>
              <a:t>tutore del minore </a:t>
            </a:r>
            <a:r>
              <a:rPr lang="it-IT" sz="2800" dirty="0" err="1">
                <a:solidFill>
                  <a:schemeClr val="tx1"/>
                </a:solidFill>
              </a:rPr>
              <a:t>Tizietto</a:t>
            </a:r>
            <a:r>
              <a:rPr lang="it-IT" sz="2800" dirty="0">
                <a:solidFill>
                  <a:schemeClr val="tx1"/>
                </a:solidFill>
              </a:rPr>
              <a:t> vorrebbe acquistare un immobile impiegando denaro ricevuto in legato dallo zio</a:t>
            </a:r>
          </a:p>
          <a:p>
            <a:pPr>
              <a:lnSpc>
                <a:spcPct val="100000"/>
              </a:lnSpc>
            </a:pPr>
            <a:endParaRPr lang="it-IT" sz="2800" i="1" dirty="0">
              <a:solidFill>
                <a:schemeClr val="tx1"/>
              </a:solidFill>
            </a:endParaRPr>
          </a:p>
          <a:p>
            <a:pPr>
              <a:lnSpc>
                <a:spcPct val="100000"/>
              </a:lnSpc>
            </a:pPr>
            <a:r>
              <a:rPr lang="it-IT" sz="2800" i="1" dirty="0">
                <a:solidFill>
                  <a:schemeClr val="tx1"/>
                </a:solidFill>
              </a:rPr>
              <a:t>Come dimostrare utilità / necessità?</a:t>
            </a:r>
          </a:p>
          <a:p>
            <a:pPr>
              <a:lnSpc>
                <a:spcPct val="100000"/>
              </a:lnSpc>
            </a:pPr>
            <a:r>
              <a:rPr lang="it-IT" sz="2800" i="1" dirty="0">
                <a:solidFill>
                  <a:schemeClr val="tx1"/>
                </a:solidFill>
              </a:rPr>
              <a:t>Quali documenti chiedete?</a:t>
            </a:r>
          </a:p>
          <a:p>
            <a:pPr>
              <a:lnSpc>
                <a:spcPct val="100000"/>
              </a:lnSpc>
            </a:pPr>
            <a:r>
              <a:rPr lang="it-IT" sz="2800" i="1" dirty="0">
                <a:solidFill>
                  <a:schemeClr val="tx1"/>
                </a:solidFill>
              </a:rPr>
              <a:t>Il tutore hanno il potere di decidere l’investimento?</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219718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6" y="987424"/>
            <a:ext cx="10935075" cy="5763000"/>
          </a:xfrm>
          <a:solidFill>
            <a:schemeClr val="bg1"/>
          </a:solidFill>
          <a:ln w="19050">
            <a:solidFill>
              <a:schemeClr val="tx1"/>
            </a:solidFill>
          </a:ln>
        </p:spPr>
        <p:txBody>
          <a:bodyPr>
            <a:noAutofit/>
          </a:bodyPr>
          <a:lstStyle/>
          <a:p>
            <a:pPr>
              <a:lnSpc>
                <a:spcPct val="100000"/>
              </a:lnSpc>
            </a:pPr>
            <a:r>
              <a:rPr lang="it-IT" sz="2800" dirty="0">
                <a:solidFill>
                  <a:schemeClr val="tx1"/>
                </a:solidFill>
              </a:rPr>
              <a:t>I capitali del minore devono, previa autorizzazione del giudice tutelare, essere dal tutore investiti:</a:t>
            </a:r>
          </a:p>
          <a:p>
            <a:pPr>
              <a:lnSpc>
                <a:spcPct val="100000"/>
              </a:lnSpc>
            </a:pPr>
            <a:r>
              <a:rPr lang="it-IT" sz="2800" dirty="0">
                <a:solidFill>
                  <a:schemeClr val="tx1"/>
                </a:solidFill>
              </a:rPr>
              <a:t>1) in titoli dello Stato o garantiti dallo Stato;</a:t>
            </a:r>
          </a:p>
          <a:p>
            <a:pPr>
              <a:lnSpc>
                <a:spcPct val="100000"/>
              </a:lnSpc>
            </a:pPr>
            <a:r>
              <a:rPr lang="it-IT" sz="2800" dirty="0">
                <a:solidFill>
                  <a:schemeClr val="tx1"/>
                </a:solidFill>
              </a:rPr>
              <a:t>2) nell'acquisto di beni immobili posti nella Repubblica;</a:t>
            </a:r>
          </a:p>
          <a:p>
            <a:pPr>
              <a:lnSpc>
                <a:spcPct val="100000"/>
              </a:lnSpc>
            </a:pPr>
            <a:r>
              <a:rPr lang="it-IT" sz="2800" dirty="0">
                <a:solidFill>
                  <a:schemeClr val="tx1"/>
                </a:solidFill>
              </a:rPr>
              <a:t>3) in mutui garantiti da idonea ipoteca sopra beni posti nella Repubblica, o in obbligazioni emesse da pubblici istituti autorizzati a esercitare il credito fondiario;</a:t>
            </a:r>
          </a:p>
          <a:p>
            <a:pPr>
              <a:lnSpc>
                <a:spcPct val="100000"/>
              </a:lnSpc>
            </a:pPr>
            <a:r>
              <a:rPr lang="it-IT" sz="2800" dirty="0">
                <a:solidFill>
                  <a:schemeClr val="tx1"/>
                </a:solidFill>
              </a:rPr>
              <a:t>4) in depositi fruttiferi presso le casse postali o presso altre casse di risparmio o monti di credito su pegno. Il giudice, sentito il tutore e il protutore, può autorizzare il deposito presso altri istituti di credito [disp. att. c.c. 251], ovvero, per motivi particolari, un investimento diverso da quelli sopra indicati.</a:t>
            </a:r>
          </a:p>
          <a:p>
            <a:pPr>
              <a:lnSpc>
                <a:spcPct val="100000"/>
              </a:lnSpc>
            </a:pPr>
            <a:endParaRPr lang="it-IT" sz="2800" dirty="0">
              <a:solidFill>
                <a:schemeClr val="tx1"/>
              </a:solidFill>
            </a:endParaRPr>
          </a:p>
          <a:p>
            <a:pPr>
              <a:lnSpc>
                <a:spcPct val="100000"/>
              </a:lnSpc>
            </a:pPr>
            <a:endParaRPr lang="it-IT" sz="2800" i="1" dirty="0">
              <a:solidFill>
                <a:schemeClr val="tx1"/>
              </a:solidFill>
            </a:endParaRP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Normativa: art. 372 c.c.</a:t>
            </a:r>
          </a:p>
        </p:txBody>
      </p:sp>
    </p:spTree>
    <p:extLst>
      <p:ext uri="{BB962C8B-B14F-4D97-AF65-F5344CB8AC3E}">
        <p14:creationId xmlns:p14="http://schemas.microsoft.com/office/powerpoint/2010/main" val="389193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6" y="987424"/>
            <a:ext cx="10935075" cy="5763000"/>
          </a:xfrm>
          <a:solidFill>
            <a:schemeClr val="bg1"/>
          </a:solidFill>
          <a:ln w="19050">
            <a:solidFill>
              <a:schemeClr val="tx1"/>
            </a:solidFill>
          </a:ln>
        </p:spPr>
        <p:txBody>
          <a:bodyPr>
            <a:noAutofit/>
          </a:bodyPr>
          <a:lstStyle/>
          <a:p>
            <a:pPr>
              <a:lnSpc>
                <a:spcPct val="100000"/>
              </a:lnSpc>
            </a:pPr>
            <a:r>
              <a:rPr lang="it-IT" sz="2800" dirty="0">
                <a:solidFill>
                  <a:schemeClr val="tx1"/>
                </a:solidFill>
              </a:rPr>
              <a:t>La </a:t>
            </a:r>
            <a:r>
              <a:rPr lang="it-IT" sz="2800" b="1" dirty="0">
                <a:solidFill>
                  <a:schemeClr val="tx1"/>
                </a:solidFill>
              </a:rPr>
              <a:t>direzione della tutela </a:t>
            </a:r>
            <a:r>
              <a:rPr lang="it-IT" sz="2800" dirty="0">
                <a:solidFill>
                  <a:schemeClr val="tx1"/>
                </a:solidFill>
              </a:rPr>
              <a:t>spetta al giudice tutelare il quale decide:</a:t>
            </a:r>
          </a:p>
          <a:p>
            <a:pPr>
              <a:lnSpc>
                <a:spcPct val="100000"/>
              </a:lnSpc>
            </a:pPr>
            <a:r>
              <a:rPr lang="it-IT" sz="2800" dirty="0">
                <a:solidFill>
                  <a:schemeClr val="tx1"/>
                </a:solidFill>
              </a:rPr>
              <a:t>Sul luogo in cui il minore deve essere cresciuto, le scuole da fare</a:t>
            </a:r>
          </a:p>
          <a:p>
            <a:pPr>
              <a:lnSpc>
                <a:spcPct val="100000"/>
              </a:lnSpc>
            </a:pPr>
            <a:r>
              <a:rPr lang="it-IT" sz="2800" dirty="0">
                <a:solidFill>
                  <a:schemeClr val="tx1"/>
                </a:solidFill>
              </a:rPr>
              <a:t>La spesa annua</a:t>
            </a:r>
          </a:p>
          <a:p>
            <a:pPr>
              <a:lnSpc>
                <a:spcPct val="100000"/>
              </a:lnSpc>
            </a:pPr>
            <a:r>
              <a:rPr lang="it-IT" sz="2800" dirty="0">
                <a:solidFill>
                  <a:schemeClr val="tx1"/>
                </a:solidFill>
              </a:rPr>
              <a:t>La continuazione nell’esercizio dell’impresa</a:t>
            </a:r>
          </a:p>
          <a:p>
            <a:pPr>
              <a:lnSpc>
                <a:spcPct val="100000"/>
              </a:lnSpc>
            </a:pPr>
            <a:r>
              <a:rPr lang="it-IT" sz="2800" dirty="0">
                <a:solidFill>
                  <a:schemeClr val="tx1"/>
                </a:solidFill>
              </a:rPr>
              <a:t>Le modalità con cui devono essere investiti il denaro del minore (o interdetto) </a:t>
            </a:r>
          </a:p>
          <a:p>
            <a:pPr>
              <a:lnSpc>
                <a:spcPct val="100000"/>
              </a:lnSpc>
            </a:pPr>
            <a:r>
              <a:rPr lang="it-IT" sz="2800" dirty="0">
                <a:solidFill>
                  <a:schemeClr val="tx1"/>
                </a:solidFill>
              </a:rPr>
              <a:t>L’acquisto di beni immobili è una forma di </a:t>
            </a:r>
            <a:r>
              <a:rPr lang="it-IT" sz="2800" b="1" dirty="0">
                <a:solidFill>
                  <a:schemeClr val="tx1"/>
                </a:solidFill>
              </a:rPr>
              <a:t>investimento di capitali </a:t>
            </a:r>
            <a:r>
              <a:rPr lang="it-IT" sz="2800" dirty="0">
                <a:solidFill>
                  <a:schemeClr val="tx1"/>
                </a:solidFill>
              </a:rPr>
              <a:t>e la scelta dell’investimento spetta al giudice tutelare</a:t>
            </a:r>
          </a:p>
          <a:p>
            <a:pPr>
              <a:lnSpc>
                <a:spcPct val="100000"/>
              </a:lnSpc>
            </a:pPr>
            <a:r>
              <a:rPr lang="it-IT" sz="2800" dirty="0">
                <a:solidFill>
                  <a:schemeClr val="tx1"/>
                </a:solidFill>
              </a:rPr>
              <a:t>La riforma del processo civile ha inteso modificare </a:t>
            </a:r>
            <a:r>
              <a:rPr lang="it-IT" sz="2800" b="1" dirty="0">
                <a:solidFill>
                  <a:schemeClr val="tx1"/>
                </a:solidFill>
              </a:rPr>
              <a:t>le norme procedurali</a:t>
            </a:r>
            <a:r>
              <a:rPr lang="it-IT" sz="2800" dirty="0">
                <a:solidFill>
                  <a:schemeClr val="tx1"/>
                </a:solidFill>
              </a:rPr>
              <a:t> e non quelle sostanziali</a:t>
            </a:r>
          </a:p>
          <a:p>
            <a:pPr>
              <a:lnSpc>
                <a:spcPct val="100000"/>
              </a:lnSpc>
            </a:pPr>
            <a:r>
              <a:rPr lang="it-IT" sz="2800" dirty="0">
                <a:solidFill>
                  <a:schemeClr val="tx1"/>
                </a:solidFill>
              </a:rPr>
              <a:t> </a:t>
            </a:r>
          </a:p>
          <a:p>
            <a:pPr>
              <a:lnSpc>
                <a:spcPct val="100000"/>
              </a:lnSpc>
            </a:pPr>
            <a:endParaRPr lang="it-IT" sz="2800" dirty="0">
              <a:solidFill>
                <a:schemeClr val="tx1"/>
              </a:solidFill>
            </a:endParaRPr>
          </a:p>
          <a:p>
            <a:pPr>
              <a:lnSpc>
                <a:spcPct val="100000"/>
              </a:lnSpc>
            </a:pPr>
            <a:endParaRPr lang="it-IT" sz="2800" i="1" dirty="0">
              <a:solidFill>
                <a:schemeClr val="tx1"/>
              </a:solidFill>
            </a:endParaRP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Dottrina</a:t>
            </a:r>
          </a:p>
        </p:txBody>
      </p:sp>
    </p:spTree>
    <p:extLst>
      <p:ext uri="{BB962C8B-B14F-4D97-AF65-F5344CB8AC3E}">
        <p14:creationId xmlns:p14="http://schemas.microsoft.com/office/powerpoint/2010/main" val="257606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6" y="987424"/>
            <a:ext cx="10935075" cy="5763000"/>
          </a:xfrm>
          <a:solidFill>
            <a:schemeClr val="bg1"/>
          </a:solidFill>
          <a:ln w="19050">
            <a:solidFill>
              <a:schemeClr val="tx1"/>
            </a:solidFill>
          </a:ln>
        </p:spPr>
        <p:txBody>
          <a:bodyPr>
            <a:noAutofit/>
          </a:bodyPr>
          <a:lstStyle/>
          <a:p>
            <a:pPr>
              <a:lnSpc>
                <a:spcPct val="100000"/>
              </a:lnSpc>
            </a:pPr>
            <a:r>
              <a:rPr lang="it-IT" sz="2800" dirty="0">
                <a:solidFill>
                  <a:schemeClr val="tx1"/>
                </a:solidFill>
              </a:rPr>
              <a:t>L’art. 376 c.c. dispone</a:t>
            </a:r>
          </a:p>
          <a:p>
            <a:pPr>
              <a:lnSpc>
                <a:spcPct val="100000"/>
              </a:lnSpc>
            </a:pPr>
            <a:r>
              <a:rPr lang="it-IT" sz="2800" dirty="0">
                <a:solidFill>
                  <a:schemeClr val="tx1"/>
                </a:solidFill>
              </a:rPr>
              <a:t>[1] Nell'autorizzare la vendita dei beni, il giudice tutelare determina se debba farsi all'incanto o a trattative private, fissandone in ogni caso il prezzo minimo e stabilendo il modo di erogazione o di reimpiego del prezzo</a:t>
            </a:r>
          </a:p>
          <a:p>
            <a:pPr>
              <a:lnSpc>
                <a:spcPct val="100000"/>
              </a:lnSpc>
            </a:pPr>
            <a:endParaRPr lang="it-IT" sz="2800" dirty="0">
              <a:solidFill>
                <a:schemeClr val="tx1"/>
              </a:solidFill>
            </a:endParaRPr>
          </a:p>
          <a:p>
            <a:pPr>
              <a:lnSpc>
                <a:spcPct val="100000"/>
              </a:lnSpc>
            </a:pPr>
            <a:endParaRPr lang="it-IT" sz="2800" dirty="0">
              <a:solidFill>
                <a:schemeClr val="tx1"/>
              </a:solidFill>
            </a:endParaRPr>
          </a:p>
          <a:p>
            <a:pPr>
              <a:lnSpc>
                <a:spcPct val="100000"/>
              </a:lnSpc>
            </a:pPr>
            <a:r>
              <a:rPr lang="it-IT" sz="2800" dirty="0">
                <a:solidFill>
                  <a:schemeClr val="tx1"/>
                </a:solidFill>
              </a:rPr>
              <a:t>Si può ritenere che per «giudice tutelare» si intende non il giudice che vigila sulla tutela</a:t>
            </a:r>
          </a:p>
          <a:p>
            <a:pPr>
              <a:lnSpc>
                <a:spcPct val="100000"/>
              </a:lnSpc>
            </a:pPr>
            <a:r>
              <a:rPr lang="it-IT" sz="2800" dirty="0">
                <a:solidFill>
                  <a:schemeClr val="tx1"/>
                </a:solidFill>
              </a:rPr>
              <a:t>Ma il soggetto che concede l’autorizzazione (quindi anche il notaio)?</a:t>
            </a:r>
          </a:p>
          <a:p>
            <a:pPr>
              <a:lnSpc>
                <a:spcPct val="100000"/>
              </a:lnSpc>
            </a:pPr>
            <a:r>
              <a:rPr lang="it-IT" sz="2800" dirty="0">
                <a:solidFill>
                  <a:schemeClr val="tx1"/>
                </a:solidFill>
              </a:rPr>
              <a:t> </a:t>
            </a:r>
          </a:p>
          <a:p>
            <a:pPr>
              <a:lnSpc>
                <a:spcPct val="100000"/>
              </a:lnSpc>
            </a:pPr>
            <a:endParaRPr lang="it-IT" sz="2800" dirty="0">
              <a:solidFill>
                <a:schemeClr val="tx1"/>
              </a:solidFill>
            </a:endParaRPr>
          </a:p>
          <a:p>
            <a:pPr>
              <a:lnSpc>
                <a:spcPct val="100000"/>
              </a:lnSpc>
            </a:pPr>
            <a:endParaRPr lang="it-IT" sz="2800" i="1" dirty="0">
              <a:solidFill>
                <a:schemeClr val="tx1"/>
              </a:solidFill>
            </a:endParaRP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Dottrina</a:t>
            </a:r>
          </a:p>
        </p:txBody>
      </p:sp>
    </p:spTree>
    <p:extLst>
      <p:ext uri="{BB962C8B-B14F-4D97-AF65-F5344CB8AC3E}">
        <p14:creationId xmlns:p14="http://schemas.microsoft.com/office/powerpoint/2010/main" val="206272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blinds(horizontal)">
                                      <p:cBhvr>
                                        <p:cTn id="15" dur="500"/>
                                        <p:tgtEl>
                                          <p:spTgt spid="4">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blinds(horizontal)">
                                      <p:cBhvr>
                                        <p:cTn id="2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7F8A5F-5FA4-DEED-00A8-09E60D25DA2A}"/>
              </a:ext>
            </a:extLst>
          </p:cNvPr>
          <p:cNvSpPr>
            <a:spLocks noGrp="1"/>
          </p:cNvSpPr>
          <p:nvPr>
            <p:ph idx="1"/>
          </p:nvPr>
        </p:nvSpPr>
        <p:spPr>
          <a:xfrm>
            <a:off x="6587419" y="987424"/>
            <a:ext cx="5209163" cy="5524068"/>
          </a:xfrm>
          <a:solidFill>
            <a:schemeClr val="bg1"/>
          </a:solidFill>
          <a:ln w="19050">
            <a:solidFill>
              <a:schemeClr val="tx1"/>
            </a:solidFill>
          </a:ln>
        </p:spPr>
        <p:txBody>
          <a:bodyPr>
            <a:normAutofit/>
          </a:bodyPr>
          <a:lstStyle/>
          <a:p>
            <a:pPr marL="0" indent="0">
              <a:lnSpc>
                <a:spcPct val="100000"/>
              </a:lnSpc>
              <a:buNone/>
            </a:pPr>
            <a:r>
              <a:rPr lang="it-IT" sz="2800" i="1" dirty="0"/>
              <a:t>Utile – è avere beni indivisi</a:t>
            </a:r>
          </a:p>
          <a:p>
            <a:pPr marL="0" indent="0">
              <a:lnSpc>
                <a:spcPct val="100000"/>
              </a:lnSpc>
              <a:buNone/>
            </a:pPr>
            <a:r>
              <a:rPr lang="it-IT" sz="2800" i="1" dirty="0"/>
              <a:t>Necessario – se altri hanno chiesto la divisione (evitare spese giudizio)</a:t>
            </a:r>
          </a:p>
          <a:p>
            <a:pPr marL="0" indent="0">
              <a:lnSpc>
                <a:spcPct val="100000"/>
              </a:lnSpc>
              <a:buNone/>
            </a:pPr>
            <a:endParaRPr lang="it-IT" sz="2800" i="1" dirty="0"/>
          </a:p>
          <a:p>
            <a:pPr marL="0" indent="0">
              <a:lnSpc>
                <a:spcPct val="100000"/>
              </a:lnSpc>
              <a:buNone/>
            </a:pPr>
            <a:r>
              <a:rPr lang="it-IT" sz="2800" i="1" dirty="0"/>
              <a:t>Perizia da cui risulta valore di tutti i beni e valore della quota da assegnare al minore // valore delle singole quote da assegnare a sorte</a:t>
            </a:r>
          </a:p>
        </p:txBody>
      </p:sp>
      <p:sp>
        <p:nvSpPr>
          <p:cNvPr id="4" name="Segnaposto testo 3">
            <a:extLst>
              <a:ext uri="{FF2B5EF4-FFF2-40B4-BE49-F238E27FC236}">
                <a16:creationId xmlns:a16="http://schemas.microsoft.com/office/drawing/2014/main" id="{ADB12E6B-62FD-EBBE-70A5-EECE2400000B}"/>
              </a:ext>
            </a:extLst>
          </p:cNvPr>
          <p:cNvSpPr>
            <a:spLocks noGrp="1"/>
          </p:cNvSpPr>
          <p:nvPr>
            <p:ph type="body" sz="half" idx="2"/>
          </p:nvPr>
        </p:nvSpPr>
        <p:spPr>
          <a:xfrm>
            <a:off x="395417" y="987424"/>
            <a:ext cx="5175066" cy="5569787"/>
          </a:xfrm>
          <a:solidFill>
            <a:schemeClr val="bg1"/>
          </a:solidFill>
          <a:ln w="19050">
            <a:solidFill>
              <a:schemeClr val="tx1"/>
            </a:solidFill>
          </a:ln>
        </p:spPr>
        <p:txBody>
          <a:bodyPr>
            <a:noAutofit/>
          </a:bodyPr>
          <a:lstStyle/>
          <a:p>
            <a:pPr>
              <a:lnSpc>
                <a:spcPct val="100000"/>
              </a:lnSpc>
            </a:pPr>
            <a:r>
              <a:rPr lang="it-IT" sz="2800" dirty="0">
                <a:solidFill>
                  <a:schemeClr val="tx1"/>
                </a:solidFill>
              </a:rPr>
              <a:t>I genitori del minore Tizietto chiedono autorizzazione per dividere beni in comproprietà tra figlio e i suoi fratelli maggiorenni</a:t>
            </a:r>
          </a:p>
          <a:p>
            <a:pPr>
              <a:lnSpc>
                <a:spcPct val="100000"/>
              </a:lnSpc>
            </a:pPr>
            <a:endParaRPr lang="it-IT" sz="2800" i="1" dirty="0">
              <a:solidFill>
                <a:schemeClr val="tx1"/>
              </a:solidFill>
            </a:endParaRPr>
          </a:p>
          <a:p>
            <a:pPr>
              <a:lnSpc>
                <a:spcPct val="100000"/>
              </a:lnSpc>
            </a:pPr>
            <a:r>
              <a:rPr lang="it-IT" sz="2800" i="1" dirty="0">
                <a:solidFill>
                  <a:schemeClr val="tx1"/>
                </a:solidFill>
              </a:rPr>
              <a:t>Come dimostrare utilità / necessità?</a:t>
            </a:r>
          </a:p>
          <a:p>
            <a:pPr>
              <a:lnSpc>
                <a:spcPct val="100000"/>
              </a:lnSpc>
            </a:pPr>
            <a:r>
              <a:rPr lang="it-IT" sz="2800" i="1" dirty="0">
                <a:solidFill>
                  <a:schemeClr val="tx1"/>
                </a:solidFill>
              </a:rPr>
              <a:t>Quali documenti chiedete?</a:t>
            </a:r>
          </a:p>
        </p:txBody>
      </p:sp>
      <p:sp>
        <p:nvSpPr>
          <p:cNvPr id="7" name="CasellaDiTesto 6">
            <a:extLst>
              <a:ext uri="{FF2B5EF4-FFF2-40B4-BE49-F238E27FC236}">
                <a16:creationId xmlns:a16="http://schemas.microsoft.com/office/drawing/2014/main" id="{030515D6-9DC7-C8B9-F68F-3E5AA669C5DB}"/>
              </a:ext>
            </a:extLst>
          </p:cNvPr>
          <p:cNvSpPr txBox="1"/>
          <p:nvPr/>
        </p:nvSpPr>
        <p:spPr>
          <a:xfrm flipH="1" flipV="1">
            <a:off x="12146280" y="4469859"/>
            <a:ext cx="45719" cy="45719"/>
          </a:xfrm>
          <a:prstGeom prst="rect">
            <a:avLst/>
          </a:prstGeom>
          <a:pattFill prst="pct5">
            <a:fgClr>
              <a:srgbClr val="C0CFAA"/>
            </a:fgClr>
            <a:bgClr>
              <a:schemeClr val="bg1"/>
            </a:bgClr>
          </a:pattFill>
        </p:spPr>
        <p:txBody>
          <a:bodyPr wrap="square" rtlCol="0">
            <a:spAutoFit/>
          </a:bodyPr>
          <a:lstStyle/>
          <a:p>
            <a:endParaRPr lang="it-IT" sz="2200" dirty="0"/>
          </a:p>
        </p:txBody>
      </p:sp>
      <p:sp>
        <p:nvSpPr>
          <p:cNvPr id="8" name="Rettangolo arrotondato 7"/>
          <p:cNvSpPr/>
          <p:nvPr/>
        </p:nvSpPr>
        <p:spPr>
          <a:xfrm>
            <a:off x="395417"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Quesito</a:t>
            </a:r>
          </a:p>
        </p:txBody>
      </p:sp>
      <p:sp>
        <p:nvSpPr>
          <p:cNvPr id="10" name="Rettangolo arrotondato 9"/>
          <p:cNvSpPr/>
          <p:nvPr/>
        </p:nvSpPr>
        <p:spPr>
          <a:xfrm>
            <a:off x="6587419" y="216131"/>
            <a:ext cx="5175066" cy="640080"/>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t>Risposte</a:t>
            </a:r>
          </a:p>
        </p:txBody>
      </p:sp>
    </p:spTree>
    <p:extLst>
      <p:ext uri="{BB962C8B-B14F-4D97-AF65-F5344CB8AC3E}">
        <p14:creationId xmlns:p14="http://schemas.microsoft.com/office/powerpoint/2010/main" val="1422136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645</TotalTime>
  <Words>1135</Words>
  <Application>Microsoft Macintosh PowerPoint</Application>
  <PresentationFormat>Widescreen</PresentationFormat>
  <Paragraphs>137</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Tahoma</vt:lpstr>
      <vt:lpstr>Trebuchet MS</vt:lpstr>
      <vt:lpstr>Wingdings 3</vt:lpstr>
      <vt:lpstr>Sfaccettatura</vt:lpstr>
      <vt:lpstr>Presentazione standard di PowerPoint</vt:lpstr>
      <vt:lpstr>Art. 21, comma 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Autorizzazione notarile</dc:title>
  <dc:creator>Giovanni Santarcangelo</dc:creator>
  <cp:lastModifiedBy>Giovanni Santarcangelo</cp:lastModifiedBy>
  <cp:revision>95</cp:revision>
  <dcterms:created xsi:type="dcterms:W3CDTF">2022-10-20T23:58:19Z</dcterms:created>
  <dcterms:modified xsi:type="dcterms:W3CDTF">2022-11-27T18:59:16Z</dcterms:modified>
</cp:coreProperties>
</file>