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38" r:id="rId1"/>
  </p:sldMasterIdLst>
  <p:notesMasterIdLst>
    <p:notesMasterId r:id="rId13"/>
  </p:notesMasterIdLst>
  <p:sldIdLst>
    <p:sldId id="256" r:id="rId2"/>
    <p:sldId id="266" r:id="rId3"/>
    <p:sldId id="260" r:id="rId4"/>
    <p:sldId id="269" r:id="rId5"/>
    <p:sldId id="273" r:id="rId6"/>
    <p:sldId id="276" r:id="rId7"/>
    <p:sldId id="281" r:id="rId8"/>
    <p:sldId id="286" r:id="rId9"/>
    <p:sldId id="287" r:id="rId10"/>
    <p:sldId id="289" r:id="rId11"/>
    <p:sldId id="29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7B2D"/>
    <a:srgbClr val="CEF5C5"/>
    <a:srgbClr val="C0C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7" autoAdjust="0"/>
    <p:restoredTop sz="94684" autoAdjust="0"/>
  </p:normalViewPr>
  <p:slideViewPr>
    <p:cSldViewPr snapToGrid="0" snapToObjects="1">
      <p:cViewPr varScale="1">
        <p:scale>
          <a:sx n="85" d="100"/>
          <a:sy n="85" d="100"/>
        </p:scale>
        <p:origin x="184" y="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23842-ACD6-4DC5-B240-B4F905812DF3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0DDDF-6175-4EF4-9D78-05E788D02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058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(1) Altra</a:t>
            </a:r>
            <a:r>
              <a:rPr lang="it-IT" baseline="0" dirty="0"/>
              <a:t> ipotesi: non avendo il minore la disponibilità di capitali, uno zio del minore, non sposato e senza figli, vorrebbe donare al minore la somma di euro da utilizzare per l’acquisto dell’immobile</a:t>
            </a:r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0DDDF-6175-4EF4-9D78-05E788D027D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502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0DDDF-6175-4EF4-9D78-05E788D027D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5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38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3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5552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23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426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442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319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16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1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4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43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42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4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58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86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18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2288D-B432-7E40-9A2D-03E2409D5582}" type="datetimeFigureOut">
              <a:rPr lang="it-IT" smtClean="0"/>
              <a:t>23/11/22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203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49" r:id="rId11"/>
    <p:sldLayoutId id="2147484250" r:id="rId12"/>
    <p:sldLayoutId id="2147484251" r:id="rId13"/>
    <p:sldLayoutId id="2147484252" r:id="rId14"/>
    <p:sldLayoutId id="2147484253" r:id="rId15"/>
    <p:sldLayoutId id="21474842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o 4"/>
          <p:cNvSpPr/>
          <p:nvPr/>
        </p:nvSpPr>
        <p:spPr>
          <a:xfrm>
            <a:off x="2144675" y="1828800"/>
            <a:ext cx="7880466" cy="1712456"/>
          </a:xfrm>
          <a:prstGeom prst="homePlate">
            <a:avLst/>
          </a:prstGeom>
          <a:solidFill>
            <a:srgbClr val="337B2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/>
              <a:t>Autorizzazione ad acquistare</a:t>
            </a:r>
            <a:endParaRPr lang="it-IT" sz="5400" dirty="0"/>
          </a:p>
        </p:txBody>
      </p:sp>
      <p:sp>
        <p:nvSpPr>
          <p:cNvPr id="7" name="Gallone 6"/>
          <p:cNvSpPr/>
          <p:nvPr/>
        </p:nvSpPr>
        <p:spPr>
          <a:xfrm>
            <a:off x="9567940" y="2331738"/>
            <a:ext cx="872837" cy="1230315"/>
          </a:xfrm>
          <a:prstGeom prst="chevron">
            <a:avLst>
              <a:gd name="adj" fmla="val 73809"/>
            </a:avLst>
          </a:prstGeom>
          <a:solidFill>
            <a:srgbClr val="337B2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4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0515D6-9DC7-C8B9-F68F-3E5AA669C5DB}"/>
              </a:ext>
            </a:extLst>
          </p:cNvPr>
          <p:cNvSpPr txBox="1"/>
          <p:nvPr/>
        </p:nvSpPr>
        <p:spPr>
          <a:xfrm>
            <a:off x="395416" y="2384521"/>
            <a:ext cx="5607767" cy="3581564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All’acquisto degli immobili a favore del minore 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Per il prezzo non superiore a… </a:t>
            </a:r>
          </a:p>
          <a:p>
            <a:pPr marL="457200" lvl="0" indent="-457200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All’uopo stipulando, </a:t>
            </a:r>
            <a:r>
              <a:rPr lang="it-IT" sz="2600" i="1" dirty="0" err="1">
                <a:solidFill>
                  <a:srgbClr val="000000"/>
                </a:solidFill>
              </a:rPr>
              <a:t>quietanziando</a:t>
            </a:r>
            <a:r>
              <a:rPr lang="it-IT" sz="2600" i="1" dirty="0">
                <a:solidFill>
                  <a:srgbClr val="000000"/>
                </a:solidFill>
              </a:rPr>
              <a:t> e compiendo ogni altra necessaria attività per il perfezionamento dell’operazione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6A38BBB-8535-4F5B-A11D-EA9F88835D1A}"/>
              </a:ext>
            </a:extLst>
          </p:cNvPr>
          <p:cNvSpPr txBox="1"/>
          <p:nvPr/>
        </p:nvSpPr>
        <p:spPr>
          <a:xfrm>
            <a:off x="6206837" y="2384520"/>
            <a:ext cx="5607767" cy="3581563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457200" lvl="0" indent="-457200" algn="just" defTabSz="914400">
              <a:spcBef>
                <a:spcPts val="1000"/>
              </a:spcBef>
              <a:buFontTx/>
              <a:buChar char="-"/>
              <a:defRPr sz="2600" i="1">
                <a:solidFill>
                  <a:srgbClr val="000000"/>
                </a:solidFill>
              </a:defRPr>
            </a:lvl1pPr>
          </a:lstStyle>
          <a:p>
            <a:r>
              <a:rPr lang="it-IT" dirty="0"/>
              <a:t>All’acquisto degli immobili a favore del minore </a:t>
            </a:r>
          </a:p>
          <a:p>
            <a:r>
              <a:rPr lang="it-IT" dirty="0"/>
              <a:t>Per il prezzo non superiore a …</a:t>
            </a:r>
          </a:p>
          <a:p>
            <a:r>
              <a:rPr lang="it-IT" dirty="0"/>
              <a:t>All’uopo stipulando, </a:t>
            </a:r>
            <a:r>
              <a:rPr lang="it-IT" dirty="0" err="1"/>
              <a:t>quietanziando</a:t>
            </a:r>
            <a:r>
              <a:rPr lang="it-IT" dirty="0"/>
              <a:t> e compiendo ogni altra necessaria attività per il perfezionamento dell’operazione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395416" y="216131"/>
            <a:ext cx="5589747" cy="766002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Autorizzazione del Giudice Tutelare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6188818" y="227215"/>
            <a:ext cx="5589747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Autorizzazione Notarile</a:t>
            </a:r>
          </a:p>
        </p:txBody>
      </p:sp>
      <p:sp>
        <p:nvSpPr>
          <p:cNvPr id="4" name="Ritaglia angolo diagonale rettangolo 3"/>
          <p:cNvSpPr/>
          <p:nvPr/>
        </p:nvSpPr>
        <p:spPr>
          <a:xfrm>
            <a:off x="465909" y="1147156"/>
            <a:ext cx="11312656" cy="1072342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i="1" dirty="0">
              <a:solidFill>
                <a:schemeClr val="tx1"/>
              </a:solidFill>
            </a:endParaRPr>
          </a:p>
          <a:p>
            <a:pPr algn="ctr"/>
            <a:r>
              <a:rPr lang="it-IT" sz="2000" b="1" i="1" dirty="0">
                <a:solidFill>
                  <a:schemeClr val="tx1"/>
                </a:solidFill>
              </a:rPr>
              <a:t>p.q.m.</a:t>
            </a:r>
          </a:p>
          <a:p>
            <a:pPr algn="ctr"/>
            <a:r>
              <a:rPr lang="it-IT" sz="2000" b="1" i="1" dirty="0">
                <a:solidFill>
                  <a:schemeClr val="tx1"/>
                </a:solidFill>
              </a:rPr>
              <a:t>AUTORIZZA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I</a:t>
            </a:r>
            <a:r>
              <a:rPr lang="it-IT" sz="2000" i="1" dirty="0">
                <a:solidFill>
                  <a:schemeClr val="tx1"/>
                </a:solidFill>
              </a:rPr>
              <a:t> ricorrenti quali genitori esercenti la responsabilità genitoriale</a:t>
            </a:r>
            <a:endParaRPr lang="it-IT" sz="2000" dirty="0">
              <a:solidFill>
                <a:schemeClr val="tx1"/>
              </a:solidFill>
            </a:endParaRPr>
          </a:p>
          <a:p>
            <a:pPr algn="ctr"/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33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0515D6-9DC7-C8B9-F68F-3E5AA669C5DB}"/>
              </a:ext>
            </a:extLst>
          </p:cNvPr>
          <p:cNvSpPr txBox="1"/>
          <p:nvPr/>
        </p:nvSpPr>
        <p:spPr>
          <a:xfrm>
            <a:off x="395416" y="1176333"/>
            <a:ext cx="5589747" cy="2169825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Concede l’esecuzione ai sensi dell’art. 741 </a:t>
            </a:r>
            <a:r>
              <a:rPr lang="it-IT" sz="2200" i="1" dirty="0" err="1">
                <a:solidFill>
                  <a:srgbClr val="000000"/>
                </a:solidFill>
              </a:rPr>
              <a:t>c.p.c.</a:t>
            </a:r>
            <a:endParaRPr lang="it-IT" sz="2200" i="1" dirty="0">
              <a:solidFill>
                <a:srgbClr val="000000"/>
              </a:solidFill>
            </a:endParaRP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endParaRPr lang="it-IT" sz="2200" i="1" dirty="0">
              <a:solidFill>
                <a:srgbClr val="000000"/>
              </a:solidFill>
            </a:endParaRP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Data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Il Giudice Tutelare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6A38BBB-8535-4F5B-A11D-EA9F88835D1A}"/>
              </a:ext>
            </a:extLst>
          </p:cNvPr>
          <p:cNvSpPr txBox="1"/>
          <p:nvPr/>
        </p:nvSpPr>
        <p:spPr>
          <a:xfrm>
            <a:off x="6188819" y="1176333"/>
            <a:ext cx="5589746" cy="1831271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457200" lvl="0" indent="-457200" algn="just" defTabSz="914400">
              <a:spcBef>
                <a:spcPts val="1000"/>
              </a:spcBef>
              <a:buFontTx/>
              <a:buChar char="-"/>
              <a:defRPr sz="2200" i="1">
                <a:solidFill>
                  <a:srgbClr val="000000"/>
                </a:solidFill>
              </a:defRPr>
            </a:lvl1pPr>
          </a:lstStyle>
          <a:p>
            <a:endParaRPr lang="it-IT" dirty="0"/>
          </a:p>
          <a:p>
            <a:endParaRPr lang="it-IT" dirty="0"/>
          </a:p>
          <a:p>
            <a:r>
              <a:rPr lang="it-IT" dirty="0"/>
              <a:t>Data </a:t>
            </a:r>
          </a:p>
          <a:p>
            <a:r>
              <a:rPr lang="it-IT" dirty="0"/>
              <a:t>Firma del notaio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395416" y="216131"/>
            <a:ext cx="5589747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Autorizzazione del Giudice Tutelare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6188818" y="227215"/>
            <a:ext cx="5589747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Autorizzazione Notarile</a:t>
            </a:r>
          </a:p>
        </p:txBody>
      </p:sp>
    </p:spTree>
    <p:extLst>
      <p:ext uri="{BB962C8B-B14F-4D97-AF65-F5344CB8AC3E}">
        <p14:creationId xmlns:p14="http://schemas.microsoft.com/office/powerpoint/2010/main" val="326480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0D7AD42A-5E34-49D6-891D-84824D5C16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b="1" dirty="0"/>
              <a:t>Decreto per acquistare beni immobili da parte di un minore ai sensi e per gli effetti dell’art. 320.3 c.c.</a:t>
            </a:r>
          </a:p>
        </p:txBody>
      </p:sp>
      <p:sp>
        <p:nvSpPr>
          <p:cNvPr id="4" name="Pentagono 3"/>
          <p:cNvSpPr/>
          <p:nvPr/>
        </p:nvSpPr>
        <p:spPr>
          <a:xfrm>
            <a:off x="1820488" y="1895321"/>
            <a:ext cx="8562108" cy="1188720"/>
          </a:xfrm>
          <a:prstGeom prst="homePlate">
            <a:avLst>
              <a:gd name="adj" fmla="val 0"/>
            </a:avLst>
          </a:prstGeom>
          <a:solidFill>
            <a:srgbClr val="337B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dirty="0"/>
              <a:t>Autorizzazioni a confronto</a:t>
            </a:r>
          </a:p>
        </p:txBody>
      </p:sp>
      <p:sp>
        <p:nvSpPr>
          <p:cNvPr id="7" name="Freccia in giù 6"/>
          <p:cNvSpPr/>
          <p:nvPr/>
        </p:nvSpPr>
        <p:spPr>
          <a:xfrm>
            <a:off x="1820488" y="3084041"/>
            <a:ext cx="1604357" cy="731501"/>
          </a:xfrm>
          <a:prstGeom prst="downArrow">
            <a:avLst>
              <a:gd name="adj1" fmla="val 50000"/>
              <a:gd name="adj2" fmla="val 78410"/>
            </a:avLst>
          </a:prstGeom>
          <a:solidFill>
            <a:srgbClr val="337B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8778239" y="3084041"/>
            <a:ext cx="1604357" cy="731501"/>
          </a:xfrm>
          <a:prstGeom prst="downArrow">
            <a:avLst>
              <a:gd name="adj1" fmla="val 50000"/>
              <a:gd name="adj2" fmla="val 78410"/>
            </a:avLst>
          </a:prstGeom>
          <a:solidFill>
            <a:srgbClr val="337B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17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7419" y="987424"/>
            <a:ext cx="5209163" cy="2743749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800" b="1" i="1" dirty="0">
                <a:solidFill>
                  <a:srgbClr val="C00000"/>
                </a:solidFill>
              </a:rPr>
              <a:t>Richiesta (al notaio rogante)</a:t>
            </a:r>
            <a:r>
              <a:rPr lang="it-IT" sz="2800" i="1" dirty="0"/>
              <a:t> per l'autorizzazione all’acquisto di un immobile da parte di un minore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5175066" cy="3081655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2800" b="1" i="1" dirty="0">
                <a:solidFill>
                  <a:srgbClr val="C00000"/>
                </a:solidFill>
              </a:rPr>
              <a:t>Ricorso</a:t>
            </a:r>
            <a:r>
              <a:rPr lang="it-IT" sz="2800" i="1" dirty="0"/>
              <a:t> al Giudice Tutelare presso il Tribunale di………..(luogo di domicilio del minore) per l’autorizzazione di un atto di straordinaria amministrazione (acquisto immobile)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0515D6-9DC7-C8B9-F68F-3E5AA669C5DB}"/>
              </a:ext>
            </a:extLst>
          </p:cNvPr>
          <p:cNvSpPr txBox="1"/>
          <p:nvPr/>
        </p:nvSpPr>
        <p:spPr>
          <a:xfrm flipH="1" flipV="1">
            <a:off x="12146280" y="4469859"/>
            <a:ext cx="45719" cy="45719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endParaRPr lang="it-IT" sz="2200" dirty="0"/>
          </a:p>
        </p:txBody>
      </p:sp>
      <p:sp>
        <p:nvSpPr>
          <p:cNvPr id="8" name="Rettangolo arrotondato 7"/>
          <p:cNvSpPr/>
          <p:nvPr/>
        </p:nvSpPr>
        <p:spPr>
          <a:xfrm>
            <a:off x="395417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Ricorso al Giudice Tutelare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6587419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Richiesta al Notaio</a:t>
            </a:r>
          </a:p>
        </p:txBody>
      </p:sp>
    </p:spTree>
    <p:extLst>
      <p:ext uri="{BB962C8B-B14F-4D97-AF65-F5344CB8AC3E}">
        <p14:creationId xmlns:p14="http://schemas.microsoft.com/office/powerpoint/2010/main" val="181623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7419" y="987424"/>
            <a:ext cx="5209164" cy="5761367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2600" i="1" dirty="0">
                <a:solidFill>
                  <a:schemeClr val="tx2"/>
                </a:solidFill>
              </a:rPr>
              <a:t>I sottoscritti: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600" i="1" dirty="0">
                <a:solidFill>
                  <a:schemeClr val="tx2"/>
                </a:solidFill>
              </a:rPr>
              <a:t>Tizio (padre) nato a …. Il …, C.F…. e Caia (madre) nata a … il …, C.F. …, residenti a… in Via….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600" i="1" dirty="0">
                <a:solidFill>
                  <a:schemeClr val="tx2"/>
                </a:solidFill>
              </a:rPr>
              <a:t>nella loro qualità di genitori esercenti la responsabilità genitoriale sul figlio minore PRIMO nato a … il …, C.F. … anch’egli res. in … via … n. …, ove è fissata la residenza della famiglia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5175066" cy="5761367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it-IT" sz="2600" i="1" dirty="0">
                <a:solidFill>
                  <a:schemeClr val="tx2"/>
                </a:solidFill>
              </a:rPr>
              <a:t>I sottoscritti:</a:t>
            </a:r>
          </a:p>
          <a:p>
            <a:pPr algn="just">
              <a:lnSpc>
                <a:spcPct val="100000"/>
              </a:lnSpc>
            </a:pPr>
            <a:r>
              <a:rPr lang="it-IT" sz="2600" i="1" dirty="0">
                <a:solidFill>
                  <a:schemeClr val="tx2"/>
                </a:solidFill>
              </a:rPr>
              <a:t>Tizio (padre) nato a … il …, C.F. …e Caia (madre) nata a …il…, C.F. … residenti a…..in Via…</a:t>
            </a:r>
          </a:p>
          <a:p>
            <a:pPr algn="just">
              <a:lnSpc>
                <a:spcPct val="100000"/>
              </a:lnSpc>
            </a:pPr>
            <a:r>
              <a:rPr lang="it-IT" sz="2600" i="1" dirty="0">
                <a:solidFill>
                  <a:schemeClr val="tx2"/>
                </a:solidFill>
              </a:rPr>
              <a:t>nella loro qualità di genitori esercenti la responsabilità genitoriale sul figlio minore PRIMO nato a … il …, C.F. … anch’egli res. in … via … n. …, ove è </a:t>
            </a:r>
            <a:r>
              <a:rPr lang="it-IT" sz="2600" b="1" i="1" dirty="0">
                <a:solidFill>
                  <a:srgbClr val="C00000"/>
                </a:solidFill>
              </a:rPr>
              <a:t>fissata la residenza della famiglia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395417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Ricorso al Giudice Tutelare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6587419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Richiesta al Notaio</a:t>
            </a:r>
          </a:p>
        </p:txBody>
      </p:sp>
    </p:spTree>
    <p:extLst>
      <p:ext uri="{BB962C8B-B14F-4D97-AF65-F5344CB8AC3E}">
        <p14:creationId xmlns:p14="http://schemas.microsoft.com/office/powerpoint/2010/main" val="186154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0515D6-9DC7-C8B9-F68F-3E5AA669C5DB}"/>
              </a:ext>
            </a:extLst>
          </p:cNvPr>
          <p:cNvSpPr txBox="1"/>
          <p:nvPr/>
        </p:nvSpPr>
        <p:spPr>
          <a:xfrm>
            <a:off x="395417" y="1058555"/>
            <a:ext cx="1136706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 defTabSz="914400">
              <a:spcBef>
                <a:spcPts val="1000"/>
              </a:spcBef>
            </a:pPr>
            <a:r>
              <a:rPr lang="it-IT" sz="2600" i="1" dirty="0">
                <a:solidFill>
                  <a:srgbClr val="000000"/>
                </a:solidFill>
              </a:rPr>
              <a:t>espongono quanto segue: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4AB3F93-83AF-4896-A480-AA35E3A80D74}"/>
              </a:ext>
            </a:extLst>
          </p:cNvPr>
          <p:cNvSpPr txBox="1"/>
          <p:nvPr/>
        </p:nvSpPr>
        <p:spPr>
          <a:xfrm>
            <a:off x="394192" y="1670852"/>
            <a:ext cx="11368293" cy="5134739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Si presenta la favorevole occasione di comperare per il minore un appartamento sito in Comune di …. Via…. censito al Catasto Fabbricati come segue (dati catastali): </a:t>
            </a:r>
            <a:r>
              <a:rPr lang="it-IT" sz="2600" i="1" dirty="0" err="1">
                <a:solidFill>
                  <a:srgbClr val="000000"/>
                </a:solidFill>
              </a:rPr>
              <a:t>Fg</a:t>
            </a:r>
            <a:r>
              <a:rPr lang="it-IT" sz="2600" i="1" dirty="0">
                <a:solidFill>
                  <a:srgbClr val="000000"/>
                </a:solidFill>
              </a:rPr>
              <a:t>. … - </a:t>
            </a:r>
            <a:r>
              <a:rPr lang="it-IT" sz="2600" i="1" dirty="0" err="1">
                <a:solidFill>
                  <a:srgbClr val="000000"/>
                </a:solidFill>
              </a:rPr>
              <a:t>mapp</a:t>
            </a:r>
            <a:r>
              <a:rPr lang="it-IT" sz="2600" i="1" dirty="0">
                <a:solidFill>
                  <a:srgbClr val="000000"/>
                </a:solidFill>
              </a:rPr>
              <a:t>. … sub. …;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Il suddetto immobile ha un valore di mercato di Euro …, come risulta dalla perizia giurata redatta da … allegata al presente ricorso (alla presente richiesta);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L’immobile è posto in vendita per il prezzo di Euro …, quindi inferiore al prezzo di perizia;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Per il pagamento del prezzo di vendita potrebbero essere utilizzate le somme intestate al minore con vincolo minorile, attualmente scarsamente produttive di interessi ; (1)  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endParaRPr lang="it-IT" sz="2600" dirty="0">
              <a:solidFill>
                <a:srgbClr val="0000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95417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Ricorso al Giudice Tutelare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6587419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Richiesta al Notaio</a:t>
            </a:r>
          </a:p>
        </p:txBody>
      </p:sp>
    </p:spTree>
    <p:extLst>
      <p:ext uri="{BB962C8B-B14F-4D97-AF65-F5344CB8AC3E}">
        <p14:creationId xmlns:p14="http://schemas.microsoft.com/office/powerpoint/2010/main" val="48011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0515D6-9DC7-C8B9-F68F-3E5AA669C5DB}"/>
              </a:ext>
            </a:extLst>
          </p:cNvPr>
          <p:cNvSpPr txBox="1"/>
          <p:nvPr/>
        </p:nvSpPr>
        <p:spPr>
          <a:xfrm>
            <a:off x="395418" y="1292928"/>
            <a:ext cx="11367068" cy="492443"/>
          </a:xfrm>
          <a:prstGeom prst="rect">
            <a:avLst/>
          </a:prstGeom>
          <a:pattFill prst="pct50">
            <a:fgClr>
              <a:srgbClr val="C0CFAA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lvl="0" algn="ctr" defTabSz="914400">
              <a:spcBef>
                <a:spcPts val="1000"/>
              </a:spcBef>
            </a:pPr>
            <a:r>
              <a:rPr lang="it-IT" sz="2600" i="1" dirty="0">
                <a:solidFill>
                  <a:srgbClr val="000000"/>
                </a:solidFill>
              </a:rPr>
              <a:t>Utilità evidente: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4AB3F93-83AF-4896-A480-AA35E3A80D74}"/>
              </a:ext>
            </a:extLst>
          </p:cNvPr>
          <p:cNvSpPr txBox="1"/>
          <p:nvPr/>
        </p:nvSpPr>
        <p:spPr>
          <a:xfrm>
            <a:off x="395417" y="2036422"/>
            <a:ext cx="11367068" cy="3734356"/>
          </a:xfrm>
          <a:prstGeom prst="rect">
            <a:avLst/>
          </a:prstGeom>
          <a:pattFill prst="pct50">
            <a:fgClr>
              <a:srgbClr val="C0CFAA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it-IT" sz="2800" dirty="0"/>
              <a:t>prezzo favorevole dei descritti immobili;</a:t>
            </a:r>
          </a:p>
          <a:p>
            <a:pPr marL="457200" indent="-457200">
              <a:buFontTx/>
              <a:buChar char="-"/>
            </a:pPr>
            <a:r>
              <a:rPr lang="it-IT" sz="2800" dirty="0"/>
              <a:t>la loro futura costante rivalutazione nel tempo,  essendo  collocati  in zone completamente urbanizzate dotate  di tutti i servizi primari e di grande interesse commerciale;</a:t>
            </a:r>
          </a:p>
          <a:p>
            <a:pPr marL="457200" indent="-457200">
              <a:buFontTx/>
              <a:buChar char="-"/>
            </a:pPr>
            <a:r>
              <a:rPr lang="it-IT" sz="2800" dirty="0"/>
              <a:t>permettere al minore di far fruttare adeguatamente  le  somme a disposizione del minore attualmente scarsamente produttive di interessi;</a:t>
            </a:r>
            <a:endParaRPr lang="it-IT" sz="2600" dirty="0">
              <a:solidFill>
                <a:srgbClr val="000000"/>
              </a:solidFill>
            </a:endParaRP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dirty="0">
                <a:solidFill>
                  <a:srgbClr val="000000"/>
                </a:solidFill>
              </a:rPr>
              <a:t>immobile situato nello stesso stabile in cui abitano i genitori;</a:t>
            </a:r>
          </a:p>
          <a:p>
            <a:pPr lvl="0" algn="just" defTabSz="914400">
              <a:spcBef>
                <a:spcPts val="1000"/>
              </a:spcBef>
            </a:pPr>
            <a:endParaRPr lang="it-IT" sz="2600" dirty="0">
              <a:solidFill>
                <a:srgbClr val="0000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95417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Ricorso al Giudice Tutelare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6587419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Richiesta al Notaio</a:t>
            </a:r>
          </a:p>
        </p:txBody>
      </p:sp>
    </p:spTree>
    <p:extLst>
      <p:ext uri="{BB962C8B-B14F-4D97-AF65-F5344CB8AC3E}">
        <p14:creationId xmlns:p14="http://schemas.microsoft.com/office/powerpoint/2010/main" val="71371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0515D6-9DC7-C8B9-F68F-3E5AA669C5DB}"/>
              </a:ext>
            </a:extLst>
          </p:cNvPr>
          <p:cNvSpPr txBox="1"/>
          <p:nvPr/>
        </p:nvSpPr>
        <p:spPr>
          <a:xfrm>
            <a:off x="395417" y="1802489"/>
            <a:ext cx="6080198" cy="5170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200" i="1" dirty="0">
                <a:solidFill>
                  <a:srgbClr val="000000"/>
                </a:solidFill>
              </a:rPr>
              <a:t>che </a:t>
            </a:r>
            <a:r>
              <a:rPr lang="it-IT" sz="2200" b="1" i="1" dirty="0">
                <a:solidFill>
                  <a:srgbClr val="C00000"/>
                </a:solidFill>
              </a:rPr>
              <a:t>codesto Giudice Tutelare </a:t>
            </a:r>
            <a:r>
              <a:rPr lang="it-IT" sz="2200" i="1" dirty="0">
                <a:solidFill>
                  <a:srgbClr val="000000"/>
                </a:solidFill>
              </a:rPr>
              <a:t>ai sensi del comma 3 dell’art. 320 c.c., osservate le formalità degli artt. 737 e segg. </a:t>
            </a:r>
            <a:r>
              <a:rPr lang="it-IT" sz="2200" i="1" dirty="0" err="1">
                <a:solidFill>
                  <a:srgbClr val="000000"/>
                </a:solidFill>
              </a:rPr>
              <a:t>c.p.c.</a:t>
            </a:r>
            <a:r>
              <a:rPr lang="it-IT" sz="2200" i="1" dirty="0">
                <a:solidFill>
                  <a:srgbClr val="000000"/>
                </a:solidFill>
              </a:rPr>
              <a:t>, voglia autorizzare i ricorrenti a compiere in nome e per conto del loro figlio minore PRIMO l’atto sopra indicato alle condizioni sopra precisate … ossia ad un prezzo non superiore a … sottoscrivendo il relativo atto notarile, con tutti i patti, clausole e condizioni del caso, facoltizzandoli  inoltre a pagare le imposte, tasse, spese ed </a:t>
            </a:r>
            <a:r>
              <a:rPr lang="it-IT" sz="2200" b="1" i="1" dirty="0">
                <a:solidFill>
                  <a:srgbClr val="C00000"/>
                </a:solidFill>
              </a:rPr>
              <a:t>onorari dovuti al Notaio rogante l’atto di compravendita, </a:t>
            </a:r>
            <a:r>
              <a:rPr lang="it-IT" sz="2200" i="1" dirty="0">
                <a:solidFill>
                  <a:srgbClr val="000000"/>
                </a:solidFill>
              </a:rPr>
              <a:t>utilizzando  all'uopo le somme a disposizione del minore.</a:t>
            </a:r>
          </a:p>
          <a:p>
            <a:r>
              <a:rPr lang="it-IT" sz="2200" b="1" i="1" dirty="0">
                <a:solidFill>
                  <a:srgbClr val="C00000"/>
                </a:solidFill>
              </a:rPr>
              <a:t>Il tutto sotto la personale responsabilità dei ricorrenti</a:t>
            </a:r>
            <a:r>
              <a:rPr lang="it-IT" sz="2200" i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6A38BBB-8535-4F5B-A11D-EA9F88835D1A}"/>
              </a:ext>
            </a:extLst>
          </p:cNvPr>
          <p:cNvSpPr txBox="1"/>
          <p:nvPr/>
        </p:nvSpPr>
        <p:spPr>
          <a:xfrm>
            <a:off x="6587419" y="1819115"/>
            <a:ext cx="5175065" cy="4154984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defTabSz="914400">
              <a:spcBef>
                <a:spcPts val="1000"/>
              </a:spcBef>
            </a:pPr>
            <a:r>
              <a:rPr lang="it-IT" sz="2200" i="1" dirty="0">
                <a:solidFill>
                  <a:srgbClr val="000000"/>
                </a:solidFill>
              </a:rPr>
              <a:t>che </a:t>
            </a:r>
            <a:r>
              <a:rPr lang="it-IT" sz="2200" b="1" i="1" dirty="0">
                <a:solidFill>
                  <a:srgbClr val="C00000"/>
                </a:solidFill>
              </a:rPr>
              <a:t>codesto notaio rogante</a:t>
            </a:r>
            <a:r>
              <a:rPr lang="it-IT" sz="2200" i="1" dirty="0">
                <a:solidFill>
                  <a:srgbClr val="000000"/>
                </a:solidFill>
              </a:rPr>
              <a:t> autorizzi i ricorrenti ad acquistare in nome e per conto del figlio minore PRIMO all’acquisto  del predetto immobile alle condizioni sopra precisate … ossia ad un prezzo non superiore a …  sottoscrivendo il relativo atto notarile, con tutti i patti, clausole e condizioni del caso, facoltizzandoli  inoltre a pagare le imposte, tasse, spese</a:t>
            </a:r>
            <a:r>
              <a:rPr lang="it-IT" sz="2200" b="1" i="1" dirty="0">
                <a:solidFill>
                  <a:srgbClr val="C00000"/>
                </a:solidFill>
              </a:rPr>
              <a:t>, </a:t>
            </a:r>
            <a:r>
              <a:rPr lang="it-IT" sz="2200" i="1" dirty="0">
                <a:solidFill>
                  <a:srgbClr val="000000"/>
                </a:solidFill>
              </a:rPr>
              <a:t>utilizzando  all'uopo le somme a disposizione del minore.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395417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Ricorso al Giudice Tutelare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6587419" y="216131"/>
            <a:ext cx="5175066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Richiesta al Notaio</a:t>
            </a:r>
          </a:p>
        </p:txBody>
      </p:sp>
      <p:sp>
        <p:nvSpPr>
          <p:cNvPr id="4" name="Rettangolo 3"/>
          <p:cNvSpPr/>
          <p:nvPr/>
        </p:nvSpPr>
        <p:spPr>
          <a:xfrm>
            <a:off x="395417" y="947646"/>
            <a:ext cx="11367067" cy="769441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it-IT" sz="2200" i="1" dirty="0">
                <a:solidFill>
                  <a:srgbClr val="000000"/>
                </a:solidFill>
              </a:rPr>
              <a:t>Tutto quanto sopra esposto</a:t>
            </a:r>
          </a:p>
          <a:p>
            <a:pPr algn="ctr"/>
            <a:r>
              <a:rPr lang="it-IT" sz="2200" i="1" dirty="0">
                <a:solidFill>
                  <a:srgbClr val="000000"/>
                </a:solidFill>
              </a:rPr>
              <a:t>CHIEDONO</a:t>
            </a:r>
          </a:p>
        </p:txBody>
      </p:sp>
    </p:spTree>
    <p:extLst>
      <p:ext uri="{BB962C8B-B14F-4D97-AF65-F5344CB8AC3E}">
        <p14:creationId xmlns:p14="http://schemas.microsoft.com/office/powerpoint/2010/main" val="142808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0515D6-9DC7-C8B9-F68F-3E5AA669C5DB}"/>
              </a:ext>
            </a:extLst>
          </p:cNvPr>
          <p:cNvSpPr txBox="1"/>
          <p:nvPr/>
        </p:nvSpPr>
        <p:spPr>
          <a:xfrm>
            <a:off x="395416" y="1176333"/>
            <a:ext cx="5589747" cy="1420902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Il Giudice Tutelare presso il Tribunale di …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endParaRPr lang="it-IT" sz="2600" i="1" dirty="0">
              <a:solidFill>
                <a:srgbClr val="00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6A38BBB-8535-4F5B-A11D-EA9F88835D1A}"/>
              </a:ext>
            </a:extLst>
          </p:cNvPr>
          <p:cNvSpPr txBox="1"/>
          <p:nvPr/>
        </p:nvSpPr>
        <p:spPr>
          <a:xfrm>
            <a:off x="6188819" y="1176333"/>
            <a:ext cx="5589746" cy="1420902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Il sottoscritto dott. … notaio in 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600" i="1" dirty="0">
                <a:solidFill>
                  <a:srgbClr val="000000"/>
                </a:solidFill>
              </a:rPr>
              <a:t>incaricato della stipula dell’atto di cui alla presente richiesta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395416" y="216131"/>
            <a:ext cx="5589747" cy="640080"/>
          </a:xfrm>
          <a:prstGeom prst="round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Autorizzazione del Giudice Tutelare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6188818" y="227215"/>
            <a:ext cx="5589747" cy="640080"/>
          </a:xfrm>
          <a:prstGeom prst="round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Autorizzazione Notarile</a:t>
            </a:r>
          </a:p>
        </p:txBody>
      </p:sp>
    </p:spTree>
    <p:extLst>
      <p:ext uri="{BB962C8B-B14F-4D97-AF65-F5344CB8AC3E}">
        <p14:creationId xmlns:p14="http://schemas.microsoft.com/office/powerpoint/2010/main" val="152901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0515D6-9DC7-C8B9-F68F-3E5AA669C5DB}"/>
              </a:ext>
            </a:extLst>
          </p:cNvPr>
          <p:cNvSpPr txBox="1"/>
          <p:nvPr/>
        </p:nvSpPr>
        <p:spPr>
          <a:xfrm>
            <a:off x="395416" y="1176333"/>
            <a:ext cx="5589747" cy="2975173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Visto l’art. 320 c.c.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Visto il ricorso depositato in data …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Vista la perizia asseverata</a:t>
            </a:r>
          </a:p>
          <a:p>
            <a:pPr marL="45720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Rilevato che il prezzo di acquisto è congruo rispetto al valore di perizia</a:t>
            </a:r>
          </a:p>
          <a:p>
            <a:pPr marL="45720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Ritenuta l’utilità evidente dell’acquisto per il minore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6A38BBB-8535-4F5B-A11D-EA9F88835D1A}"/>
              </a:ext>
            </a:extLst>
          </p:cNvPr>
          <p:cNvSpPr txBox="1"/>
          <p:nvPr/>
        </p:nvSpPr>
        <p:spPr>
          <a:xfrm>
            <a:off x="6188818" y="1176333"/>
            <a:ext cx="5589747" cy="2975173"/>
          </a:xfrm>
          <a:prstGeom prst="rect">
            <a:avLst/>
          </a:prstGeom>
          <a:pattFill prst="pct5">
            <a:fgClr>
              <a:srgbClr val="C0CFAA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Visto l’art. 320 c.c.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Vista la richiesta presentata in data …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Vista la perizia asseverata</a:t>
            </a:r>
          </a:p>
          <a:p>
            <a:pPr marL="457200" lvl="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Rilevato che il prezzo di acquisto è congruo rispetto al valore di perizia</a:t>
            </a:r>
          </a:p>
          <a:p>
            <a:pPr marL="457200" indent="-457200" algn="just" defTabSz="914400">
              <a:spcBef>
                <a:spcPts val="1000"/>
              </a:spcBef>
              <a:buFontTx/>
              <a:buChar char="-"/>
            </a:pPr>
            <a:r>
              <a:rPr lang="it-IT" sz="2200" i="1" dirty="0">
                <a:solidFill>
                  <a:srgbClr val="000000"/>
                </a:solidFill>
              </a:rPr>
              <a:t>Ritenuta l’utilità evidente della vendita per il minore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395416" y="216131"/>
            <a:ext cx="5589747" cy="651164"/>
          </a:xfrm>
          <a:prstGeom prst="round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Autorizzazione del Giudice Tutelare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6188818" y="227215"/>
            <a:ext cx="5589747" cy="64008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Autorizzazione Notarile</a:t>
            </a:r>
          </a:p>
        </p:txBody>
      </p:sp>
    </p:spTree>
    <p:extLst>
      <p:ext uri="{BB962C8B-B14F-4D97-AF65-F5344CB8AC3E}">
        <p14:creationId xmlns:p14="http://schemas.microsoft.com/office/powerpoint/2010/main" val="294033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486</TotalTime>
  <Words>902</Words>
  <Application>Microsoft Macintosh PowerPoint</Application>
  <PresentationFormat>Widescreen</PresentationFormat>
  <Paragraphs>78</Paragraphs>
  <Slides>11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Autorizzazione notarile</dc:title>
  <dc:creator>Giovanni Santarcangelo</dc:creator>
  <cp:lastModifiedBy>Giovanni Santarcangelo</cp:lastModifiedBy>
  <cp:revision>89</cp:revision>
  <dcterms:created xsi:type="dcterms:W3CDTF">2022-10-20T23:58:19Z</dcterms:created>
  <dcterms:modified xsi:type="dcterms:W3CDTF">2022-11-23T08:17:30Z</dcterms:modified>
</cp:coreProperties>
</file>