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96" r:id="rId1"/>
  </p:sldMasterIdLst>
  <p:notesMasterIdLst>
    <p:notesMasterId r:id="rId16"/>
  </p:notesMasterIdLst>
  <p:sldIdLst>
    <p:sldId id="256" r:id="rId2"/>
    <p:sldId id="276" r:id="rId3"/>
    <p:sldId id="261" r:id="rId4"/>
    <p:sldId id="262" r:id="rId5"/>
    <p:sldId id="263" r:id="rId6"/>
    <p:sldId id="264" r:id="rId7"/>
    <p:sldId id="278" r:id="rId8"/>
    <p:sldId id="265" r:id="rId9"/>
    <p:sldId id="269" r:id="rId10"/>
    <p:sldId id="271" r:id="rId11"/>
    <p:sldId id="272" r:id="rId12"/>
    <p:sldId id="273" r:id="rId13"/>
    <p:sldId id="274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614"/>
    <p:restoredTop sz="94724"/>
  </p:normalViewPr>
  <p:slideViewPr>
    <p:cSldViewPr snapToGrid="0" snapToObjects="1">
      <p:cViewPr varScale="1">
        <p:scale>
          <a:sx n="103" d="100"/>
          <a:sy n="103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923A0-5707-6E4D-AD9D-7F63EE11C217}" type="datetimeFigureOut">
              <a:rPr lang="it-IT" smtClean="0"/>
              <a:t>27/11/22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EB614-96CD-EB45-A0BB-A887FB479D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989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xxx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DEB614-96CD-EB45-A0BB-A887FB479DB7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0841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27/11/22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4663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27/11/22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8641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27/11/22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456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27/11/22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0331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27/11/22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7378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27/11/22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590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27/11/22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1870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27/11/22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0313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27/11/22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8423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27/11/22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6413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288D-B432-7E40-9A2D-03E2409D5582}" type="datetimeFigureOut">
              <a:rPr lang="it-IT" smtClean="0"/>
              <a:t>27/11/22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1156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2288D-B432-7E40-9A2D-03E2409D5582}" type="datetimeFigureOut">
              <a:rPr lang="it-IT" smtClean="0"/>
              <a:t>27/11/22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44AFE-FD20-7240-B8B2-646D4E021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0159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9ABD98-734D-EE93-2905-217FDE00A6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3680" y="568960"/>
            <a:ext cx="9144000" cy="3635487"/>
          </a:xfrm>
          <a:gradFill>
            <a:gsLst>
              <a:gs pos="0">
                <a:srgbClr val="FFC000"/>
              </a:gs>
              <a:gs pos="76000">
                <a:srgbClr val="92D050"/>
              </a:gs>
              <a:gs pos="86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r>
              <a:rPr lang="it-IT" sz="4000" b="1" dirty="0">
                <a:solidFill>
                  <a:srgbClr val="424242"/>
                </a:solidFill>
                <a:effectLst/>
                <a:latin typeface="Oxygen" panose="02000503000000000000" pitchFamily="2" charset="77"/>
              </a:rPr>
              <a:t>Attribuzione ai notai </a:t>
            </a:r>
            <a:br>
              <a:rPr lang="it-IT" sz="4000" b="1" dirty="0">
                <a:solidFill>
                  <a:srgbClr val="424242"/>
                </a:solidFill>
                <a:effectLst/>
                <a:latin typeface="Oxygen" panose="02000503000000000000" pitchFamily="2" charset="77"/>
              </a:rPr>
            </a:br>
            <a:r>
              <a:rPr lang="it-IT" sz="4000" b="1" dirty="0">
                <a:solidFill>
                  <a:srgbClr val="424242"/>
                </a:solidFill>
                <a:effectLst/>
                <a:latin typeface="Oxygen" panose="02000503000000000000" pitchFamily="2" charset="77"/>
              </a:rPr>
              <a:t>della competenza in materia di </a:t>
            </a:r>
            <a:br>
              <a:rPr lang="it-IT" sz="4000" b="1" dirty="0">
                <a:solidFill>
                  <a:srgbClr val="424242"/>
                </a:solidFill>
                <a:effectLst/>
                <a:latin typeface="Oxygen" panose="02000503000000000000" pitchFamily="2" charset="77"/>
              </a:rPr>
            </a:br>
            <a:r>
              <a:rPr lang="it-IT" sz="4000" b="1" dirty="0">
                <a:solidFill>
                  <a:srgbClr val="424242"/>
                </a:solidFill>
                <a:effectLst/>
                <a:latin typeface="Oxygen" panose="02000503000000000000" pitchFamily="2" charset="77"/>
              </a:rPr>
              <a:t>autorizzazioni relative agli affari </a:t>
            </a:r>
            <a:br>
              <a:rPr lang="it-IT" sz="4000" b="1" dirty="0">
                <a:solidFill>
                  <a:srgbClr val="424242"/>
                </a:solidFill>
                <a:effectLst/>
                <a:latin typeface="Oxygen" panose="02000503000000000000" pitchFamily="2" charset="77"/>
              </a:rPr>
            </a:br>
            <a:r>
              <a:rPr lang="it-IT" sz="4000" b="1" dirty="0">
                <a:solidFill>
                  <a:srgbClr val="424242"/>
                </a:solidFill>
                <a:effectLst/>
                <a:latin typeface="Oxygen" panose="02000503000000000000" pitchFamily="2" charset="77"/>
              </a:rPr>
              <a:t>di volontaria giurisdizione </a:t>
            </a:r>
            <a:br>
              <a:rPr lang="it-IT" sz="4000" dirty="0">
                <a:effectLst/>
              </a:rPr>
            </a:b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80C40BE-1187-3EC2-A383-D904ABCF81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04765"/>
            <a:ext cx="9144000" cy="1479175"/>
          </a:xfrm>
        </p:spPr>
        <p:txBody>
          <a:bodyPr>
            <a:normAutofit/>
          </a:bodyPr>
          <a:lstStyle/>
          <a:p>
            <a:r>
              <a:rPr lang="it-IT" sz="4000" dirty="0"/>
              <a:t>Giovanni Santarcangelo</a:t>
            </a:r>
          </a:p>
        </p:txBody>
      </p:sp>
    </p:spTree>
    <p:extLst>
      <p:ext uri="{BB962C8B-B14F-4D97-AF65-F5344CB8AC3E}">
        <p14:creationId xmlns:p14="http://schemas.microsoft.com/office/powerpoint/2010/main" val="3380443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20FEA2-01BC-9B22-E9EC-E87B49A1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909" y="123570"/>
            <a:ext cx="3718455" cy="55605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it-IT" dirty="0"/>
              <a:t>Art. 21, comma 4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7F8A5F-5FA4-DEED-00A8-09E60D25D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615" y="987424"/>
            <a:ext cx="6469234" cy="519095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it-IT" dirty="0"/>
              <a:t>L’autorizzazione deve essere comunicata</a:t>
            </a:r>
          </a:p>
          <a:p>
            <a:pPr>
              <a:buFontTx/>
              <a:buChar char="-"/>
            </a:pPr>
            <a:r>
              <a:rPr lang="it-IT" dirty="0"/>
              <a:t>alla cancelleria del tribunale (luogo domicilio incapace o residenza defunto)</a:t>
            </a:r>
          </a:p>
          <a:p>
            <a:pPr>
              <a:buFontTx/>
              <a:buChar char="-"/>
            </a:pPr>
            <a:r>
              <a:rPr lang="it-IT" dirty="0"/>
              <a:t>al pubblico ministero presso lo stesso tribunale</a:t>
            </a:r>
          </a:p>
          <a:p>
            <a:endParaRPr lang="it-IT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it-IT" dirty="0"/>
              <a:t>Nella richiesta evidenziare gli elementi per individuare la competenza per materia e per territorio del giudice</a:t>
            </a:r>
          </a:p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B12E6B-62FD-EBBE-70A5-EECE24000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5417" y="987424"/>
            <a:ext cx="4616850" cy="519095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it-IT" sz="3000" u="none" strike="noStrike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4. L’autorizzazione è </a:t>
            </a:r>
            <a:r>
              <a:rPr lang="it-IT" sz="3000" b="1" u="none" strike="noStrike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comunicata</a:t>
            </a:r>
            <a:r>
              <a:rPr lang="it-IT" sz="3000" b="1" u="none" strike="noStrike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it-IT" sz="3000" u="none" strike="noStrike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 cura del notaio, anche ai fini dell’assolvimento delle formalità pubblicitarie, alla </a:t>
            </a:r>
            <a:r>
              <a:rPr lang="it-IT" sz="3000" b="1" u="none" strike="noStrike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cancelleria del tribunale </a:t>
            </a:r>
            <a:r>
              <a:rPr lang="it-IT" sz="3000" u="none" strike="noStrike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che sarebbe stato competente al rilascio della corrispondente autorizzazione giudiziale e al </a:t>
            </a:r>
            <a:r>
              <a:rPr lang="it-IT" sz="3000" b="1" u="none" strike="noStrike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pubblico ministero </a:t>
            </a:r>
            <a:r>
              <a:rPr lang="it-IT" sz="3000" u="none" strike="noStrike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presso il medesimo tribunale.</a:t>
            </a:r>
            <a:endParaRPr lang="it-IT" sz="44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6B742F6-7DA0-D32D-4739-1E805B19DB82}"/>
              </a:ext>
            </a:extLst>
          </p:cNvPr>
          <p:cNvSpPr txBox="1"/>
          <p:nvPr/>
        </p:nvSpPr>
        <p:spPr>
          <a:xfrm>
            <a:off x="5310874" y="310291"/>
            <a:ext cx="60980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dirty="0"/>
              <a:t>Comunicazione</a:t>
            </a:r>
          </a:p>
        </p:txBody>
      </p:sp>
    </p:spTree>
    <p:extLst>
      <p:ext uri="{BB962C8B-B14F-4D97-AF65-F5344CB8AC3E}">
        <p14:creationId xmlns:p14="http://schemas.microsoft.com/office/powerpoint/2010/main" val="638640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20FEA2-01BC-9B22-E9EC-E87B49A1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909" y="123570"/>
            <a:ext cx="3718455" cy="55605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it-IT" dirty="0"/>
              <a:t>Art. 21, comma 5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7F8A5F-5FA4-DEED-00A8-09E60D25D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615" y="987424"/>
            <a:ext cx="6469234" cy="519095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it-IT" dirty="0"/>
          </a:p>
          <a:p>
            <a:r>
              <a:rPr lang="it-IT" dirty="0"/>
              <a:t>L’impugnazione spetta:</a:t>
            </a:r>
          </a:p>
          <a:p>
            <a:pPr>
              <a:buFontTx/>
              <a:buChar char="-"/>
            </a:pPr>
            <a:endParaRPr lang="it-IT" dirty="0"/>
          </a:p>
          <a:p>
            <a:pPr>
              <a:buFontTx/>
              <a:buChar char="-"/>
            </a:pPr>
            <a:r>
              <a:rPr lang="it-IT" dirty="0"/>
              <a:t>Al pubblico ministero in ogni caso</a:t>
            </a:r>
          </a:p>
          <a:p>
            <a:pPr>
              <a:buFontTx/>
              <a:buChar char="-"/>
            </a:pPr>
            <a:endParaRPr lang="it-IT" dirty="0"/>
          </a:p>
          <a:p>
            <a:pPr>
              <a:buFontTx/>
              <a:buChar char="-"/>
            </a:pPr>
            <a:r>
              <a:rPr lang="it-IT" dirty="0"/>
              <a:t>All’istante se il notaio ha rigettato l’autorizzazione o l’ha concessa a condizioni diverse da quelle prospettate dalle parti</a:t>
            </a:r>
          </a:p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B12E6B-62FD-EBBE-70A5-EECE24000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5417" y="987424"/>
            <a:ext cx="4616850" cy="519095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it-IT" sz="3000" u="none" strike="noStrike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5. L’autorizzazione può essere </a:t>
            </a:r>
            <a:r>
              <a:rPr lang="it-IT" sz="3000" b="1" u="none" strike="noStrike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impugnata</a:t>
            </a:r>
            <a:r>
              <a:rPr lang="it-IT" sz="3000" u="none" strike="noStrike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innanzi all’autorità giudiziaria secondo le norme del codice di procedura civile applicabili al corrispondente provvedimento giudiziale.</a:t>
            </a:r>
            <a:endParaRPr lang="it-IT" sz="44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6B742F6-7DA0-D32D-4739-1E805B19DB82}"/>
              </a:ext>
            </a:extLst>
          </p:cNvPr>
          <p:cNvSpPr txBox="1"/>
          <p:nvPr/>
        </p:nvSpPr>
        <p:spPr>
          <a:xfrm>
            <a:off x="5310874" y="310291"/>
            <a:ext cx="60980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dirty="0"/>
              <a:t>Impugnazione</a:t>
            </a:r>
          </a:p>
        </p:txBody>
      </p:sp>
    </p:spTree>
    <p:extLst>
      <p:ext uri="{BB962C8B-B14F-4D97-AF65-F5344CB8AC3E}">
        <p14:creationId xmlns:p14="http://schemas.microsoft.com/office/powerpoint/2010/main" val="450527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20FEA2-01BC-9B22-E9EC-E87B49A1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909" y="123570"/>
            <a:ext cx="3718455" cy="55605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it-IT" dirty="0"/>
              <a:t>Art. 21, comma 6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7F8A5F-5FA4-DEED-00A8-09E60D25D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615" y="987424"/>
            <a:ext cx="6469234" cy="519095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L’autorizzazione acquista efficacia:</a:t>
            </a:r>
          </a:p>
          <a:p>
            <a:pPr>
              <a:buFontTx/>
              <a:buChar char="-"/>
            </a:pPr>
            <a:r>
              <a:rPr lang="it-IT" dirty="0"/>
              <a:t>Decorsi 20 giorni dalla comunicazione al tribunale e al pubblico ministero se non impugnate</a:t>
            </a:r>
          </a:p>
          <a:p>
            <a:pPr>
              <a:buFontTx/>
              <a:buChar char="-"/>
            </a:pPr>
            <a:endParaRPr lang="it-IT" dirty="0"/>
          </a:p>
          <a:p>
            <a:pPr>
              <a:buFontTx/>
              <a:buChar char="-"/>
            </a:pPr>
            <a:r>
              <a:rPr lang="it-IT" dirty="0"/>
              <a:t>Del giorno in cui è emesso il provvedimento di secondo grado</a:t>
            </a:r>
          </a:p>
          <a:p>
            <a:pPr>
              <a:buFontTx/>
              <a:buChar char="-"/>
            </a:pPr>
            <a:endParaRPr lang="it-IT" dirty="0"/>
          </a:p>
          <a:p>
            <a:pPr>
              <a:buFontTx/>
              <a:buChar char="-"/>
            </a:pPr>
            <a:r>
              <a:rPr lang="it-IT" dirty="0"/>
              <a:t>Non è possibile per il notai concedere la </a:t>
            </a:r>
            <a:r>
              <a:rPr lang="it-IT" b="1" dirty="0">
                <a:solidFill>
                  <a:srgbClr val="C00000"/>
                </a:solidFill>
              </a:rPr>
              <a:t>provvisoria esecuzione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B12E6B-62FD-EBBE-70A5-EECE24000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5417" y="987424"/>
            <a:ext cx="4616850" cy="519095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it-IT" sz="3000" u="none" strike="noStrike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6. Le autorizzazioni </a:t>
            </a:r>
            <a:r>
              <a:rPr lang="it-IT" sz="3000" b="1" u="none" strike="noStrike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acquistano efficacia</a:t>
            </a:r>
            <a:r>
              <a:rPr lang="it-IT" sz="3000" u="none" strike="noStrike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decorsi </a:t>
            </a:r>
            <a:r>
              <a:rPr lang="it-IT" sz="3000" b="1" u="none" strike="noStrike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venti giorni </a:t>
            </a:r>
            <a:r>
              <a:rPr lang="it-IT" sz="3000" u="none" strike="noStrike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dalle notificazioni e comunicazioni previste dai commi precedenti senza che sia stato proposto reclamo. Esse possono essere in ogni tempo </a:t>
            </a:r>
            <a:r>
              <a:rPr lang="it-IT" sz="3000" b="1" u="none" strike="noStrike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modificate </a:t>
            </a:r>
            <a:r>
              <a:rPr lang="it-IT" sz="3000" u="none" strike="noStrike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it-IT" sz="3000" b="1" u="none" strike="noStrike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revocate</a:t>
            </a:r>
            <a:r>
              <a:rPr lang="it-IT" sz="3000" u="none" strike="noStrike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dal giudice tutelare, ma restano salvi i diritti acquistati in buona fede dai terzi in forza di convenzioni anteriori alla modificazione o alla revoca..</a:t>
            </a:r>
            <a:endParaRPr lang="it-IT" sz="44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6B742F6-7DA0-D32D-4739-1E805B19DB82}"/>
              </a:ext>
            </a:extLst>
          </p:cNvPr>
          <p:cNvSpPr txBox="1"/>
          <p:nvPr/>
        </p:nvSpPr>
        <p:spPr>
          <a:xfrm>
            <a:off x="5310874" y="310291"/>
            <a:ext cx="60980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dirty="0"/>
              <a:t>Impugnazione</a:t>
            </a:r>
          </a:p>
        </p:txBody>
      </p:sp>
    </p:spTree>
    <p:extLst>
      <p:ext uri="{BB962C8B-B14F-4D97-AF65-F5344CB8AC3E}">
        <p14:creationId xmlns:p14="http://schemas.microsoft.com/office/powerpoint/2010/main" val="324724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20FEA2-01BC-9B22-E9EC-E87B49A1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909" y="123570"/>
            <a:ext cx="3718455" cy="55605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it-IT" dirty="0"/>
              <a:t>Art. 21, comma 7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7F8A5F-5FA4-DEED-00A8-09E60D25D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615" y="987424"/>
            <a:ext cx="6469234" cy="519095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Il notaio non può autorizzare</a:t>
            </a:r>
          </a:p>
          <a:p>
            <a:pPr>
              <a:buFontTx/>
              <a:buChar char="-"/>
            </a:pPr>
            <a:r>
              <a:rPr lang="it-IT" dirty="0"/>
              <a:t>Una </a:t>
            </a:r>
            <a:r>
              <a:rPr lang="it-IT" b="1" dirty="0">
                <a:solidFill>
                  <a:srgbClr val="C00000"/>
                </a:solidFill>
              </a:rPr>
              <a:t>transazione</a:t>
            </a:r>
            <a:r>
              <a:rPr lang="it-IT" dirty="0"/>
              <a:t> (anche se ne sarà il notaio rogante)</a:t>
            </a:r>
            <a:endParaRPr lang="it-IT" b="1" dirty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it-IT" dirty="0"/>
              <a:t>La</a:t>
            </a:r>
            <a:r>
              <a:rPr lang="it-IT" b="1" dirty="0">
                <a:solidFill>
                  <a:srgbClr val="C00000"/>
                </a:solidFill>
              </a:rPr>
              <a:t> continuazione all’esercizio dell’impresa commerciale</a:t>
            </a:r>
            <a:r>
              <a:rPr lang="it-IT" dirty="0"/>
              <a:t> (oltre tutto non connessa con atto da stipulare)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B12E6B-62FD-EBBE-70A5-EECE24000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5417" y="987424"/>
            <a:ext cx="4616850" cy="519095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it-IT" sz="3000" u="none" strike="noStrike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7. Restano </a:t>
            </a:r>
            <a:r>
              <a:rPr lang="it-IT" sz="3000" b="1" u="none" strike="noStrike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riservate</a:t>
            </a:r>
            <a:r>
              <a:rPr lang="it-IT" sz="3000" u="none" strike="noStrike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in via esclusiva all’autorità giudiziaria le autorizzazioni per promuovere, rinunciare, </a:t>
            </a:r>
            <a:r>
              <a:rPr lang="it-IT" sz="3000" b="1" u="none" strike="noStrike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transigere</a:t>
            </a:r>
            <a:r>
              <a:rPr lang="it-IT" sz="3000" u="none" strike="noStrike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 compromettere in arbitri giudizi, nonché per la </a:t>
            </a:r>
            <a:r>
              <a:rPr lang="it-IT" sz="3000" b="1" u="none" strike="noStrike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continuazione dell’impresa commerciale.</a:t>
            </a:r>
            <a:endParaRPr lang="it-IT" sz="4400" b="1" dirty="0">
              <a:solidFill>
                <a:srgbClr val="C00000"/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6B742F6-7DA0-D32D-4739-1E805B19DB82}"/>
              </a:ext>
            </a:extLst>
          </p:cNvPr>
          <p:cNvSpPr txBox="1"/>
          <p:nvPr/>
        </p:nvSpPr>
        <p:spPr>
          <a:xfrm>
            <a:off x="5310874" y="310291"/>
            <a:ext cx="60980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dirty="0"/>
              <a:t>Limiti</a:t>
            </a:r>
          </a:p>
        </p:txBody>
      </p:sp>
    </p:spTree>
    <p:extLst>
      <p:ext uri="{BB962C8B-B14F-4D97-AF65-F5344CB8AC3E}">
        <p14:creationId xmlns:p14="http://schemas.microsoft.com/office/powerpoint/2010/main" val="3849518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20FEA2-01BC-9B22-E9EC-E87B49A1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909" y="123570"/>
            <a:ext cx="3718455" cy="55605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it-IT" dirty="0"/>
              <a:t>Art. 21, comma 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7F8A5F-5FA4-DEED-00A8-09E60D25D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615" y="987424"/>
            <a:ext cx="6469234" cy="519095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B12E6B-62FD-EBBE-70A5-EECE24000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5417" y="987424"/>
            <a:ext cx="4616850" cy="519095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it-IT" sz="2800" u="none" strike="noStrike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3. Ove per effetto della stipula dell’atto debba essere riscosso un corrispettivo nell’interesse del minore o di un soggetto sottoposto a misura di protezione, il notaio, nell’atto di autorizzazione, </a:t>
            </a:r>
            <a:r>
              <a:rPr lang="it-IT" sz="2800" b="1" u="none" strike="noStrike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determina le cautele necessarie per il reimpiego</a:t>
            </a:r>
            <a:r>
              <a:rPr lang="it-IT" sz="2800" u="none" strike="noStrike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del medesimo.</a:t>
            </a:r>
            <a:endParaRPr lang="it-IT" sz="44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6B742F6-7DA0-D32D-4739-1E805B19DB82}"/>
              </a:ext>
            </a:extLst>
          </p:cNvPr>
          <p:cNvSpPr txBox="1"/>
          <p:nvPr/>
        </p:nvSpPr>
        <p:spPr>
          <a:xfrm>
            <a:off x="5310874" y="310291"/>
            <a:ext cx="60980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dirty="0"/>
              <a:t>Reimpiego</a:t>
            </a:r>
          </a:p>
        </p:txBody>
      </p:sp>
    </p:spTree>
    <p:extLst>
      <p:ext uri="{BB962C8B-B14F-4D97-AF65-F5344CB8AC3E}">
        <p14:creationId xmlns:p14="http://schemas.microsoft.com/office/powerpoint/2010/main" val="991884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20FEA2-01BC-9B22-E9EC-E87B49A1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909" y="123570"/>
            <a:ext cx="3718455" cy="55605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it-IT" dirty="0"/>
              <a:t>Art. 21, comma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7F8A5F-5FA4-DEED-00A8-09E60D25D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615" y="987424"/>
            <a:ext cx="6469234" cy="519095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it-IT" dirty="0"/>
              <a:t>Fino al 29.6.2023 il notaio può solo presentare ricorsi per chiedere l’ autorizzazione a stipulare atti</a:t>
            </a:r>
          </a:p>
          <a:p>
            <a:endParaRPr lang="it-IT" dirty="0"/>
          </a:p>
          <a:p>
            <a:r>
              <a:rPr lang="it-IT" dirty="0"/>
              <a:t>Dal 30.6.2023 il notaio può anche autorizzare il compimento dell’atto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B12E6B-62FD-EBBE-70A5-EECE24000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5417" y="987424"/>
            <a:ext cx="4616850" cy="519095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it-IT" sz="2600" dirty="0"/>
              <a:t>1. Le </a:t>
            </a:r>
            <a:r>
              <a:rPr lang="it-IT" sz="2600" b="1" dirty="0">
                <a:solidFill>
                  <a:srgbClr val="C00000"/>
                </a:solidFill>
              </a:rPr>
              <a:t>autorizzazioni</a:t>
            </a:r>
            <a:r>
              <a:rPr lang="it-IT" sz="2600" dirty="0"/>
              <a:t> per la stipula degli atti pubblici e scritture private autenticate nei quali interviene un minore, un interdetto, un inabilitato o un soggetto beneficiario della misura dell’amministrazione di sostegno, ovvero aventi ad oggetto beni ereditari, </a:t>
            </a:r>
            <a:r>
              <a:rPr lang="it-IT" sz="2600" b="1" dirty="0">
                <a:solidFill>
                  <a:srgbClr val="C00000"/>
                </a:solidFill>
              </a:rPr>
              <a:t>possono essere rilasciate</a:t>
            </a:r>
            <a:r>
              <a:rPr lang="it-IT" sz="2600" dirty="0"/>
              <a:t>, previa richiesta scritta delle parti, personalmente o per il tramite di procuratore legale, </a:t>
            </a:r>
            <a:r>
              <a:rPr lang="it-IT" sz="2600" b="1" dirty="0">
                <a:solidFill>
                  <a:srgbClr val="C00000"/>
                </a:solidFill>
              </a:rPr>
              <a:t>dal notaio rogante</a:t>
            </a:r>
            <a:r>
              <a:rPr lang="it-IT" sz="2600" dirty="0">
                <a:solidFill>
                  <a:srgbClr val="C00000"/>
                </a:solidFill>
              </a:rPr>
              <a:t>.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6B742F6-7DA0-D32D-4739-1E805B19DB82}"/>
              </a:ext>
            </a:extLst>
          </p:cNvPr>
          <p:cNvSpPr txBox="1"/>
          <p:nvPr/>
        </p:nvSpPr>
        <p:spPr>
          <a:xfrm>
            <a:off x="5310874" y="310291"/>
            <a:ext cx="60980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dirty="0"/>
              <a:t>Cosa cambia?</a:t>
            </a:r>
          </a:p>
        </p:txBody>
      </p:sp>
    </p:spTree>
    <p:extLst>
      <p:ext uri="{BB962C8B-B14F-4D97-AF65-F5344CB8AC3E}">
        <p14:creationId xmlns:p14="http://schemas.microsoft.com/office/powerpoint/2010/main" val="202206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20FEA2-01BC-9B22-E9EC-E87B49A1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909" y="123570"/>
            <a:ext cx="3718455" cy="55605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it-IT" dirty="0"/>
              <a:t>Art. 21, comma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7F8A5F-5FA4-DEED-00A8-09E60D25D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615" y="987424"/>
            <a:ext cx="6469234" cy="519095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endParaRPr lang="it-IT" dirty="0"/>
          </a:p>
          <a:p>
            <a:r>
              <a:rPr lang="it-IT" dirty="0"/>
              <a:t>Atti che interessano </a:t>
            </a:r>
            <a:r>
              <a:rPr lang="it-IT" b="1" dirty="0">
                <a:solidFill>
                  <a:srgbClr val="C00000"/>
                </a:solidFill>
              </a:rPr>
              <a:t>soggetti</a:t>
            </a:r>
            <a:r>
              <a:rPr lang="it-IT" dirty="0"/>
              <a:t> meritevoli di protezione:</a:t>
            </a:r>
          </a:p>
          <a:p>
            <a:pPr lvl="1"/>
            <a:r>
              <a:rPr lang="it-IT" dirty="0"/>
              <a:t>Minori, anche emancipati</a:t>
            </a:r>
          </a:p>
          <a:p>
            <a:pPr lvl="1"/>
            <a:r>
              <a:rPr lang="it-IT" dirty="0"/>
              <a:t>Interdetto o inabilitato</a:t>
            </a:r>
          </a:p>
          <a:p>
            <a:pPr lvl="1"/>
            <a:r>
              <a:rPr lang="it-IT" dirty="0"/>
              <a:t>Beneficiario amm.ne sostegno</a:t>
            </a:r>
          </a:p>
          <a:p>
            <a:endParaRPr lang="it-IT" dirty="0"/>
          </a:p>
          <a:p>
            <a:r>
              <a:rPr lang="it-IT" dirty="0"/>
              <a:t>Atti aventi ad oggetto </a:t>
            </a:r>
            <a:r>
              <a:rPr lang="it-IT" b="1" dirty="0">
                <a:solidFill>
                  <a:srgbClr val="002060"/>
                </a:solidFill>
              </a:rPr>
              <a:t>beni ereditari</a:t>
            </a:r>
          </a:p>
          <a:p>
            <a:pPr lvl="1"/>
            <a:r>
              <a:rPr lang="it-IT" dirty="0"/>
              <a:t>Vendita di beni di eredità accettate con beneficio d’inventario</a:t>
            </a:r>
          </a:p>
          <a:p>
            <a:pPr lvl="1"/>
            <a:r>
              <a:rPr lang="it-IT" dirty="0"/>
              <a:t>Atti del curatore dell’eredità giacente o dell’esecutore testamentario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B12E6B-62FD-EBBE-70A5-EECE24000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5417" y="987424"/>
            <a:ext cx="4616850" cy="519095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it-IT" sz="2600" dirty="0"/>
              <a:t>1. Le autorizzazioni per la stipula degli atti pubblici e scritture private autenticate nei quali </a:t>
            </a:r>
            <a:r>
              <a:rPr lang="it-IT" sz="2600" b="1" dirty="0">
                <a:solidFill>
                  <a:srgbClr val="C00000"/>
                </a:solidFill>
              </a:rPr>
              <a:t>interviene</a:t>
            </a:r>
            <a:r>
              <a:rPr lang="it-IT" sz="2600" dirty="0"/>
              <a:t> un </a:t>
            </a:r>
            <a:r>
              <a:rPr lang="it-IT" sz="2600" b="1" dirty="0">
                <a:solidFill>
                  <a:srgbClr val="C00000"/>
                </a:solidFill>
              </a:rPr>
              <a:t>minore</a:t>
            </a:r>
            <a:r>
              <a:rPr lang="it-IT" sz="2600" dirty="0"/>
              <a:t>, un </a:t>
            </a:r>
            <a:r>
              <a:rPr lang="it-IT" sz="2600" b="1" dirty="0">
                <a:solidFill>
                  <a:srgbClr val="C00000"/>
                </a:solidFill>
              </a:rPr>
              <a:t>interdetto</a:t>
            </a:r>
            <a:r>
              <a:rPr lang="it-IT" sz="2600" dirty="0"/>
              <a:t>, un </a:t>
            </a:r>
            <a:r>
              <a:rPr lang="it-IT" sz="2600" b="1" dirty="0">
                <a:solidFill>
                  <a:srgbClr val="C00000"/>
                </a:solidFill>
              </a:rPr>
              <a:t>inabilitato</a:t>
            </a:r>
            <a:r>
              <a:rPr lang="it-IT" sz="2600" dirty="0"/>
              <a:t> o un soggetto beneficiario della misura </a:t>
            </a:r>
            <a:r>
              <a:rPr lang="it-IT" sz="2600" b="1" dirty="0">
                <a:solidFill>
                  <a:srgbClr val="C00000"/>
                </a:solidFill>
              </a:rPr>
              <a:t>dell’amministrazione di sostegno</a:t>
            </a:r>
            <a:r>
              <a:rPr lang="it-IT" sz="2600" dirty="0"/>
              <a:t>, ovvero aventi ad oggetto </a:t>
            </a:r>
            <a:r>
              <a:rPr lang="it-IT" sz="2600" b="1" dirty="0">
                <a:solidFill>
                  <a:srgbClr val="0070C0"/>
                </a:solidFill>
              </a:rPr>
              <a:t>beni ereditari</a:t>
            </a:r>
            <a:r>
              <a:rPr lang="it-IT" sz="2600" dirty="0"/>
              <a:t>, possono essere rilasciate, previa richiesta scritta delle parti, personalmente o per il tramite di procuratore legale, dal notaio rogante.</a:t>
            </a:r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6B742F6-7DA0-D32D-4739-1E805B19DB82}"/>
              </a:ext>
            </a:extLst>
          </p:cNvPr>
          <p:cNvSpPr txBox="1"/>
          <p:nvPr/>
        </p:nvSpPr>
        <p:spPr>
          <a:xfrm>
            <a:off x="5310874" y="310291"/>
            <a:ext cx="60980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dirty="0"/>
              <a:t>Limite operativo</a:t>
            </a:r>
          </a:p>
        </p:txBody>
      </p:sp>
    </p:spTree>
    <p:extLst>
      <p:ext uri="{BB962C8B-B14F-4D97-AF65-F5344CB8AC3E}">
        <p14:creationId xmlns:p14="http://schemas.microsoft.com/office/powerpoint/2010/main" val="162611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20FEA2-01BC-9B22-E9EC-E87B49A1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909" y="123570"/>
            <a:ext cx="3718455" cy="55605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it-IT" dirty="0"/>
              <a:t>Art. 21, comma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7F8A5F-5FA4-DEED-00A8-09E60D25D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615" y="987424"/>
            <a:ext cx="6469234" cy="519095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endParaRPr lang="it-IT" b="1" dirty="0">
              <a:solidFill>
                <a:srgbClr val="C00000"/>
              </a:solidFill>
            </a:endParaRPr>
          </a:p>
          <a:p>
            <a:r>
              <a:rPr lang="it-IT" b="1" dirty="0">
                <a:solidFill>
                  <a:srgbClr val="C00000"/>
                </a:solidFill>
              </a:rPr>
              <a:t>Competenza concorrente </a:t>
            </a:r>
            <a:r>
              <a:rPr lang="it-IT" dirty="0"/>
              <a:t>del notaio (la parte può rivolgersi al giudice tutelare o tribunale ordinario)</a:t>
            </a:r>
          </a:p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B12E6B-62FD-EBBE-70A5-EECE24000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5417" y="987424"/>
            <a:ext cx="4616850" cy="519095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it-IT" sz="2600" dirty="0"/>
              <a:t>1. Le autorizzazioni per la stipula degli atti pubblici e scritture private autenticate nei quali interviene un minore, un interdetto, un inabilitato o un soggetto beneficiario della misura dell’amministrazione di sostegno, ovvero aventi ad oggetto beni ereditari, </a:t>
            </a:r>
            <a:r>
              <a:rPr lang="it-IT" sz="2600" b="1" dirty="0">
                <a:solidFill>
                  <a:srgbClr val="C00000"/>
                </a:solidFill>
              </a:rPr>
              <a:t>possono</a:t>
            </a:r>
            <a:r>
              <a:rPr lang="it-IT" sz="2600" dirty="0"/>
              <a:t> essere rilasciate, previa richiesta scritta delle parti, personalmente o per il tramite di procuratore legale, dal notaio rogante.</a:t>
            </a:r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6B742F6-7DA0-D32D-4739-1E805B19DB82}"/>
              </a:ext>
            </a:extLst>
          </p:cNvPr>
          <p:cNvSpPr txBox="1"/>
          <p:nvPr/>
        </p:nvSpPr>
        <p:spPr>
          <a:xfrm>
            <a:off x="5310874" y="310291"/>
            <a:ext cx="60980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dirty="0"/>
              <a:t>Limite operativo</a:t>
            </a:r>
          </a:p>
        </p:txBody>
      </p:sp>
    </p:spTree>
    <p:extLst>
      <p:ext uri="{BB962C8B-B14F-4D97-AF65-F5344CB8AC3E}">
        <p14:creationId xmlns:p14="http://schemas.microsoft.com/office/powerpoint/2010/main" val="2203084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20FEA2-01BC-9B22-E9EC-E87B49A1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909" y="123570"/>
            <a:ext cx="3718455" cy="55605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it-IT" dirty="0"/>
              <a:t>Art. 21, comma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7F8A5F-5FA4-DEED-00A8-09E60D25D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615" y="987424"/>
            <a:ext cx="6469234" cy="519095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endParaRPr lang="it-IT" dirty="0"/>
          </a:p>
          <a:p>
            <a:r>
              <a:rPr lang="it-IT" b="1" dirty="0">
                <a:solidFill>
                  <a:srgbClr val="C00000"/>
                </a:solidFill>
              </a:rPr>
              <a:t>Competenza funzionale</a:t>
            </a:r>
            <a:r>
              <a:rPr lang="it-IT" dirty="0"/>
              <a:t>: il notaio deve essere lo stesso che riceve l’atto o autentica le sottoscrizioni</a:t>
            </a:r>
          </a:p>
          <a:p>
            <a:pPr lvl="1"/>
            <a:r>
              <a:rPr lang="it-IT" dirty="0"/>
              <a:t>No: riscossione capitali</a:t>
            </a:r>
          </a:p>
          <a:p>
            <a:pPr lvl="1"/>
            <a:r>
              <a:rPr lang="it-IT" dirty="0"/>
              <a:t>No: nomina curatore speciale</a:t>
            </a:r>
          </a:p>
          <a:p>
            <a:endParaRPr lang="it-IT" dirty="0"/>
          </a:p>
          <a:p>
            <a:r>
              <a:rPr lang="it-IT" dirty="0"/>
              <a:t>Nessun limite alla </a:t>
            </a:r>
            <a:r>
              <a:rPr lang="it-IT" b="1" dirty="0">
                <a:solidFill>
                  <a:srgbClr val="C00000"/>
                </a:solidFill>
              </a:rPr>
              <a:t>competenza territoriale</a:t>
            </a:r>
            <a:r>
              <a:rPr lang="it-IT" dirty="0"/>
              <a:t> del notaio</a:t>
            </a:r>
          </a:p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B12E6B-62FD-EBBE-70A5-EECE24000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5417" y="987424"/>
            <a:ext cx="4616850" cy="519095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it-IT" sz="2600" dirty="0"/>
              <a:t>1. Le autorizzazioni per la stipula degli atti pubblici e scritture private autenticate nei quali interviene un minore, un interdetto, un inabilitato o un soggetto beneficiario della misura dell’amministrazione di sostegno, ovvero aventi ad oggetto beni ereditari, possono essere rilasciate, previa richiesta scritta delle parti, personalmente o per il tramite di procuratore legale, dal </a:t>
            </a:r>
            <a:r>
              <a:rPr lang="it-IT" sz="2600" b="1" dirty="0">
                <a:solidFill>
                  <a:srgbClr val="C00000"/>
                </a:solidFill>
              </a:rPr>
              <a:t>notaio rogante.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6B742F6-7DA0-D32D-4739-1E805B19DB82}"/>
              </a:ext>
            </a:extLst>
          </p:cNvPr>
          <p:cNvSpPr txBox="1"/>
          <p:nvPr/>
        </p:nvSpPr>
        <p:spPr>
          <a:xfrm>
            <a:off x="5310874" y="310291"/>
            <a:ext cx="60980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dirty="0"/>
              <a:t>Competenza del notaio</a:t>
            </a:r>
          </a:p>
        </p:txBody>
      </p:sp>
    </p:spTree>
    <p:extLst>
      <p:ext uri="{BB962C8B-B14F-4D97-AF65-F5344CB8AC3E}">
        <p14:creationId xmlns:p14="http://schemas.microsoft.com/office/powerpoint/2010/main" val="713035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20FEA2-01BC-9B22-E9EC-E87B49A1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909" y="123570"/>
            <a:ext cx="3718455" cy="55605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it-IT" dirty="0"/>
              <a:t>Art. 21, comma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7F8A5F-5FA4-DEED-00A8-09E60D25D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615" y="987424"/>
            <a:ext cx="6469234" cy="519095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it-IT" dirty="0"/>
              <a:t>La legge richiede una richiesta scritta</a:t>
            </a:r>
          </a:p>
          <a:p>
            <a:r>
              <a:rPr lang="it-IT" dirty="0"/>
              <a:t>Presentata </a:t>
            </a:r>
            <a:r>
              <a:rPr lang="it-IT" b="1" dirty="0">
                <a:solidFill>
                  <a:srgbClr val="C00000"/>
                </a:solidFill>
              </a:rPr>
              <a:t>personalmente dalla parte</a:t>
            </a:r>
            <a:endParaRPr lang="it-IT" dirty="0"/>
          </a:p>
          <a:p>
            <a:r>
              <a:rPr lang="it-IT" dirty="0"/>
              <a:t>Presentata da un </a:t>
            </a:r>
            <a:r>
              <a:rPr lang="it-IT" b="1" dirty="0">
                <a:solidFill>
                  <a:srgbClr val="C00000"/>
                </a:solidFill>
              </a:rPr>
              <a:t>avvocato</a:t>
            </a:r>
          </a:p>
          <a:p>
            <a:r>
              <a:rPr lang="it-IT" dirty="0"/>
              <a:t>Nulla dice circa </a:t>
            </a:r>
            <a:r>
              <a:rPr lang="it-IT" b="1" dirty="0">
                <a:solidFill>
                  <a:srgbClr val="C00000"/>
                </a:solidFill>
              </a:rPr>
              <a:t>il contenuto</a:t>
            </a:r>
            <a:r>
              <a:rPr lang="it-IT" dirty="0"/>
              <a:t>, ma è chiaro che avrà un contenuto </a:t>
            </a:r>
            <a:r>
              <a:rPr lang="it-IT" b="1" dirty="0">
                <a:solidFill>
                  <a:srgbClr val="C00000"/>
                </a:solidFill>
              </a:rPr>
              <a:t>analogo al ricorso </a:t>
            </a:r>
            <a:r>
              <a:rPr lang="it-IT" dirty="0"/>
              <a:t>presentato al giudice tutelare</a:t>
            </a:r>
            <a:endParaRPr lang="it-IT" b="1" dirty="0">
              <a:solidFill>
                <a:srgbClr val="C00000"/>
              </a:solidFill>
            </a:endParaRP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B12E6B-62FD-EBBE-70A5-EECE24000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5417" y="987424"/>
            <a:ext cx="4616850" cy="519095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it-IT" sz="2600" dirty="0"/>
              <a:t>1. Le autorizzazioni per la stipula degli atti pubblici e scritture private autenticate nei quali interviene un minore, un interdetto, un inabilitato o un soggetto beneficiario della misura dell’amministrazione di sostegno, ovvero aventi ad oggetto beni ereditari, possono essere rilasciate, </a:t>
            </a:r>
            <a:r>
              <a:rPr lang="it-IT" sz="2600" b="1" dirty="0">
                <a:solidFill>
                  <a:srgbClr val="C00000"/>
                </a:solidFill>
              </a:rPr>
              <a:t>previa richiesta scritta delle parti</a:t>
            </a:r>
            <a:r>
              <a:rPr lang="it-IT" sz="2600" dirty="0"/>
              <a:t>, </a:t>
            </a:r>
            <a:r>
              <a:rPr lang="it-IT" sz="2600" b="1" dirty="0">
                <a:solidFill>
                  <a:srgbClr val="C00000"/>
                </a:solidFill>
              </a:rPr>
              <a:t>personalmente</a:t>
            </a:r>
            <a:r>
              <a:rPr lang="it-IT" sz="2600" dirty="0"/>
              <a:t> o per il tramite di </a:t>
            </a:r>
            <a:r>
              <a:rPr lang="it-IT" sz="2600" b="1" dirty="0">
                <a:solidFill>
                  <a:srgbClr val="C00000"/>
                </a:solidFill>
              </a:rPr>
              <a:t>procuratore legale</a:t>
            </a:r>
            <a:r>
              <a:rPr lang="it-IT" sz="2600" dirty="0"/>
              <a:t>, dal notaio rogante</a:t>
            </a:r>
            <a:r>
              <a:rPr lang="it-IT" sz="2600" b="1" dirty="0">
                <a:solidFill>
                  <a:srgbClr val="C00000"/>
                </a:solidFill>
              </a:rPr>
              <a:t>.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6B742F6-7DA0-D32D-4739-1E805B19DB82}"/>
              </a:ext>
            </a:extLst>
          </p:cNvPr>
          <p:cNvSpPr txBox="1"/>
          <p:nvPr/>
        </p:nvSpPr>
        <p:spPr>
          <a:xfrm>
            <a:off x="5310874" y="310291"/>
            <a:ext cx="60980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dirty="0"/>
              <a:t>La richiesta</a:t>
            </a:r>
          </a:p>
        </p:txBody>
      </p:sp>
    </p:spTree>
    <p:extLst>
      <p:ext uri="{BB962C8B-B14F-4D97-AF65-F5344CB8AC3E}">
        <p14:creationId xmlns:p14="http://schemas.microsoft.com/office/powerpoint/2010/main" val="3747818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20FEA2-01BC-9B22-E9EC-E87B49A1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909" y="123570"/>
            <a:ext cx="3718455" cy="55605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it-IT" dirty="0"/>
              <a:t>Art. 21, comma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7F8A5F-5FA4-DEED-00A8-09E60D25D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615" y="987424"/>
            <a:ext cx="6469234" cy="519095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endParaRPr lang="it-IT" dirty="0"/>
          </a:p>
          <a:p>
            <a:r>
              <a:rPr lang="it-IT" dirty="0"/>
              <a:t>Il ricorso deve contenere:</a:t>
            </a:r>
          </a:p>
          <a:p>
            <a:pPr lvl="0"/>
            <a:r>
              <a:rPr lang="it-IT" dirty="0"/>
              <a:t>l’</a:t>
            </a:r>
            <a:r>
              <a:rPr lang="it-IT" i="1" dirty="0"/>
              <a:t>ufficio giudiziario</a:t>
            </a:r>
            <a:r>
              <a:rPr lang="it-IT" dirty="0"/>
              <a:t>, cioè il giudice al quale è diretto;</a:t>
            </a:r>
          </a:p>
          <a:p>
            <a:pPr lvl="0"/>
            <a:r>
              <a:rPr lang="it-IT" dirty="0"/>
              <a:t>le </a:t>
            </a:r>
            <a:r>
              <a:rPr lang="it-IT" i="1" dirty="0"/>
              <a:t>parti</a:t>
            </a:r>
            <a:r>
              <a:rPr lang="it-IT" dirty="0"/>
              <a:t>, cioè il ricorrente e i soggetti ai quali esso si riferisce</a:t>
            </a:r>
          </a:p>
          <a:p>
            <a:pPr lvl="0"/>
            <a:r>
              <a:rPr lang="it-IT" dirty="0"/>
              <a:t>l’</a:t>
            </a:r>
            <a:r>
              <a:rPr lang="it-IT" i="1" dirty="0"/>
              <a:t>oggetto</a:t>
            </a:r>
            <a:r>
              <a:rPr lang="it-IT" dirty="0"/>
              <a:t>, ossia il </a:t>
            </a:r>
            <a:r>
              <a:rPr lang="it-IT" i="1" dirty="0" err="1"/>
              <a:t>petitum</a:t>
            </a:r>
            <a:r>
              <a:rPr lang="it-IT" i="1" dirty="0"/>
              <a:t> mediato</a:t>
            </a:r>
            <a:r>
              <a:rPr lang="it-IT" dirty="0"/>
              <a:t> (ad esempio, vendere l’immobile, accettare l’eredità, ecc.…)</a:t>
            </a:r>
          </a:p>
          <a:p>
            <a:pPr lvl="0"/>
            <a:r>
              <a:rPr lang="it-IT" dirty="0"/>
              <a:t>le </a:t>
            </a:r>
            <a:r>
              <a:rPr lang="it-IT" i="1" dirty="0"/>
              <a:t>ragioni della domanda</a:t>
            </a:r>
            <a:endParaRPr lang="it-IT" dirty="0"/>
          </a:p>
          <a:p>
            <a:pPr lvl="0"/>
            <a:r>
              <a:rPr lang="it-IT" dirty="0"/>
              <a:t>l’</a:t>
            </a:r>
            <a:r>
              <a:rPr lang="it-IT" i="1" dirty="0"/>
              <a:t>istanza</a:t>
            </a:r>
            <a:r>
              <a:rPr lang="it-IT" dirty="0"/>
              <a:t>, cioè il </a:t>
            </a:r>
            <a:r>
              <a:rPr lang="it-IT" i="1" dirty="0" err="1"/>
              <a:t>petitum</a:t>
            </a:r>
            <a:r>
              <a:rPr lang="it-IT" i="1" dirty="0"/>
              <a:t> immediato</a:t>
            </a:r>
            <a:r>
              <a:rPr lang="it-IT" dirty="0"/>
              <a:t>, la richiesta fatta al giudice (autorizzazione a vendere, accettare l’eredità …) sulla base delle argomentazioni contenute nella domanda;</a:t>
            </a:r>
          </a:p>
          <a:p>
            <a:pPr lvl="0"/>
            <a:r>
              <a:rPr lang="it-IT" dirty="0"/>
              <a:t>la </a:t>
            </a:r>
            <a:r>
              <a:rPr lang="it-IT" i="1" dirty="0"/>
              <a:t>sottoscrizione della parte</a:t>
            </a:r>
            <a:r>
              <a:rPr lang="it-IT" dirty="0"/>
              <a:t>, cioè del ricorrente o del difensore.</a:t>
            </a:r>
          </a:p>
          <a:p>
            <a:pPr lvl="0"/>
            <a:r>
              <a:rPr lang="it-IT" dirty="0"/>
              <a:t>il </a:t>
            </a:r>
            <a:r>
              <a:rPr lang="it-IT" i="1" dirty="0"/>
              <a:t>codice fiscale</a:t>
            </a:r>
            <a:r>
              <a:rPr lang="it-IT" dirty="0"/>
              <a:t> e il </a:t>
            </a:r>
            <a:r>
              <a:rPr lang="it-IT" i="1" dirty="0"/>
              <a:t>numero di fax</a:t>
            </a:r>
            <a:r>
              <a:rPr lang="it-IT" dirty="0"/>
              <a:t> del difensore ().</a:t>
            </a:r>
          </a:p>
          <a:p>
            <a:endParaRPr lang="it-IT" b="1" dirty="0">
              <a:solidFill>
                <a:srgbClr val="C00000"/>
              </a:solidFill>
            </a:endParaRP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B12E6B-62FD-EBBE-70A5-EECE24000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5417" y="987424"/>
            <a:ext cx="4616850" cy="519095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it-IT" sz="2600" dirty="0"/>
              <a:t>1. Le autorizzazioni per la stipula degli atti pubblici e scritture private autenticate nei quali interviene un minore, un interdetto, un inabilitato o un soggetto beneficiario della misura dell’amministrazione di sostegno, ovvero aventi ad oggetto beni ereditari, possono essere rilasciate, </a:t>
            </a:r>
            <a:r>
              <a:rPr lang="it-IT" sz="2600" b="1" dirty="0">
                <a:solidFill>
                  <a:srgbClr val="C00000"/>
                </a:solidFill>
              </a:rPr>
              <a:t>previa richiesta scritta delle parti</a:t>
            </a:r>
            <a:r>
              <a:rPr lang="it-IT" sz="2600" dirty="0"/>
              <a:t>, </a:t>
            </a:r>
            <a:r>
              <a:rPr lang="it-IT" sz="2600" b="1" dirty="0">
                <a:solidFill>
                  <a:srgbClr val="C00000"/>
                </a:solidFill>
              </a:rPr>
              <a:t>personalmente</a:t>
            </a:r>
            <a:r>
              <a:rPr lang="it-IT" sz="2600" dirty="0"/>
              <a:t> o per il tramite di </a:t>
            </a:r>
            <a:r>
              <a:rPr lang="it-IT" sz="2600" b="1" dirty="0">
                <a:solidFill>
                  <a:srgbClr val="C00000"/>
                </a:solidFill>
              </a:rPr>
              <a:t>procuratore legale</a:t>
            </a:r>
            <a:r>
              <a:rPr lang="it-IT" sz="2600" dirty="0"/>
              <a:t>, dal notaio rogante</a:t>
            </a:r>
            <a:r>
              <a:rPr lang="it-IT" sz="2600" b="1" dirty="0">
                <a:solidFill>
                  <a:srgbClr val="C00000"/>
                </a:solidFill>
              </a:rPr>
              <a:t>.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6B742F6-7DA0-D32D-4739-1E805B19DB82}"/>
              </a:ext>
            </a:extLst>
          </p:cNvPr>
          <p:cNvSpPr txBox="1"/>
          <p:nvPr/>
        </p:nvSpPr>
        <p:spPr>
          <a:xfrm>
            <a:off x="5310874" y="310291"/>
            <a:ext cx="60980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dirty="0"/>
              <a:t>Art. 125 c.p.c.</a:t>
            </a:r>
          </a:p>
        </p:txBody>
      </p:sp>
    </p:spTree>
    <p:extLst>
      <p:ext uri="{BB962C8B-B14F-4D97-AF65-F5344CB8AC3E}">
        <p14:creationId xmlns:p14="http://schemas.microsoft.com/office/powerpoint/2010/main" val="1102532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20FEA2-01BC-9B22-E9EC-E87B49A1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909" y="123570"/>
            <a:ext cx="3718455" cy="55605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it-IT" dirty="0"/>
              <a:t>Art. 21, comma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7F8A5F-5FA4-DEED-00A8-09E60D25D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615" y="987424"/>
            <a:ext cx="6469234" cy="519095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it-IT" dirty="0"/>
              <a:t>Forma</a:t>
            </a:r>
          </a:p>
          <a:p>
            <a:r>
              <a:rPr lang="it-IT" dirty="0"/>
              <a:t>Non è necessario un atto pubblico</a:t>
            </a:r>
          </a:p>
          <a:p>
            <a:r>
              <a:rPr lang="it-IT" dirty="0"/>
              <a:t>Può essere scritta in calce alla richiesta</a:t>
            </a:r>
          </a:p>
          <a:p>
            <a:endParaRPr lang="it-IT" dirty="0"/>
          </a:p>
          <a:p>
            <a:r>
              <a:rPr lang="it-IT" dirty="0"/>
              <a:t>Contenuto</a:t>
            </a:r>
          </a:p>
          <a:p>
            <a:r>
              <a:rPr lang="it-IT" dirty="0"/>
              <a:t>Lo stesso contenuto dell’autorizzazione giudiziale</a:t>
            </a:r>
            <a:endParaRPr lang="it-IT" b="1" dirty="0">
              <a:solidFill>
                <a:srgbClr val="C00000"/>
              </a:solidFill>
            </a:endParaRP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B12E6B-62FD-EBBE-70A5-EECE24000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5417" y="987424"/>
            <a:ext cx="4616850" cy="519095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it-IT" sz="2600" dirty="0"/>
              <a:t>1. Le autorizzazioni per la stipula degli atti pubblici e scritture private autenticate nei quali interviene un minore, un interdetto, un inabilitato o un soggetto beneficiario della misura dell’amministrazione di sostegno, ovvero aventi ad oggetto beni ereditari, possono essere rilasciate, </a:t>
            </a:r>
            <a:r>
              <a:rPr lang="it-IT" sz="2600" b="1" dirty="0">
                <a:solidFill>
                  <a:srgbClr val="C00000"/>
                </a:solidFill>
              </a:rPr>
              <a:t>previa richiesta scritta delle parti</a:t>
            </a:r>
            <a:r>
              <a:rPr lang="it-IT" sz="2600" dirty="0"/>
              <a:t>, </a:t>
            </a:r>
            <a:r>
              <a:rPr lang="it-IT" sz="2600" b="1" dirty="0">
                <a:solidFill>
                  <a:srgbClr val="C00000"/>
                </a:solidFill>
              </a:rPr>
              <a:t>personalmente</a:t>
            </a:r>
            <a:r>
              <a:rPr lang="it-IT" sz="2600" dirty="0"/>
              <a:t> o per il tramite di </a:t>
            </a:r>
            <a:r>
              <a:rPr lang="it-IT" sz="2600" b="1" dirty="0">
                <a:solidFill>
                  <a:srgbClr val="C00000"/>
                </a:solidFill>
              </a:rPr>
              <a:t>procuratore legale</a:t>
            </a:r>
            <a:r>
              <a:rPr lang="it-IT" sz="2600" dirty="0"/>
              <a:t>, dal notaio rogante</a:t>
            </a:r>
            <a:r>
              <a:rPr lang="it-IT" sz="2600" b="1" dirty="0">
                <a:solidFill>
                  <a:srgbClr val="C00000"/>
                </a:solidFill>
              </a:rPr>
              <a:t>.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6B742F6-7DA0-D32D-4739-1E805B19DB82}"/>
              </a:ext>
            </a:extLst>
          </p:cNvPr>
          <p:cNvSpPr txBox="1"/>
          <p:nvPr/>
        </p:nvSpPr>
        <p:spPr>
          <a:xfrm>
            <a:off x="5310874" y="310291"/>
            <a:ext cx="60980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dirty="0"/>
              <a:t>L’autorizzazione</a:t>
            </a:r>
          </a:p>
        </p:txBody>
      </p:sp>
    </p:spTree>
    <p:extLst>
      <p:ext uri="{BB962C8B-B14F-4D97-AF65-F5344CB8AC3E}">
        <p14:creationId xmlns:p14="http://schemas.microsoft.com/office/powerpoint/2010/main" val="2334447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20FEA2-01BC-9B22-E9EC-E87B49A1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909" y="123570"/>
            <a:ext cx="3718455" cy="55605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it-IT" dirty="0"/>
              <a:t>Art. 21, comma 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7F8A5F-5FA4-DEED-00A8-09E60D25D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615" y="987424"/>
            <a:ext cx="6469234" cy="519095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endParaRPr lang="it-IT" dirty="0"/>
          </a:p>
          <a:p>
            <a:r>
              <a:rPr lang="it-IT" dirty="0"/>
              <a:t>Il notaio non deve emettere l’autorizzazione </a:t>
            </a:r>
            <a:r>
              <a:rPr lang="it-IT" b="1" dirty="0">
                <a:solidFill>
                  <a:srgbClr val="C00000"/>
                </a:solidFill>
              </a:rPr>
              <a:t>iuxta alligata et probata</a:t>
            </a:r>
          </a:p>
          <a:p>
            <a:endParaRPr lang="it-IT" dirty="0"/>
          </a:p>
          <a:p>
            <a:r>
              <a:rPr lang="it-IT" dirty="0"/>
              <a:t>Può compiere ogni </a:t>
            </a:r>
            <a:r>
              <a:rPr lang="it-IT" b="1" dirty="0">
                <a:solidFill>
                  <a:srgbClr val="C00000"/>
                </a:solidFill>
              </a:rPr>
              <a:t>atto istruttorio</a:t>
            </a:r>
          </a:p>
          <a:p>
            <a:endParaRPr lang="it-IT" dirty="0"/>
          </a:p>
          <a:p>
            <a:r>
              <a:rPr lang="it-IT" dirty="0"/>
              <a:t>Deve</a:t>
            </a:r>
            <a:r>
              <a:rPr lang="it-IT" b="1" dirty="0">
                <a:solidFill>
                  <a:srgbClr val="C00000"/>
                </a:solidFill>
              </a:rPr>
              <a:t> sentire il legatario</a:t>
            </a:r>
          </a:p>
          <a:p>
            <a:endParaRPr lang="it-IT" dirty="0"/>
          </a:p>
          <a:p>
            <a:r>
              <a:rPr lang="it-IT" dirty="0"/>
              <a:t>Può autorizzare </a:t>
            </a:r>
            <a:r>
              <a:rPr lang="it-IT" b="1" dirty="0">
                <a:solidFill>
                  <a:srgbClr val="C00000"/>
                </a:solidFill>
              </a:rPr>
              <a:t>extra </a:t>
            </a:r>
            <a:r>
              <a:rPr lang="it-IT" b="1" dirty="0" err="1">
                <a:solidFill>
                  <a:srgbClr val="C00000"/>
                </a:solidFill>
              </a:rPr>
              <a:t>petita</a:t>
            </a:r>
            <a:endParaRPr lang="it-IT" b="1" dirty="0">
              <a:solidFill>
                <a:srgbClr val="C00000"/>
              </a:solidFill>
            </a:endParaRPr>
          </a:p>
          <a:p>
            <a:endParaRPr lang="it-IT" b="1" dirty="0">
              <a:solidFill>
                <a:srgbClr val="C00000"/>
              </a:solidFill>
            </a:endParaRP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B12E6B-62FD-EBBE-70A5-EECE24000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5417" y="987424"/>
            <a:ext cx="4616850" cy="5190953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it-IT" sz="2800" u="none" strike="noStrike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 Il notaio può farsi assistere da </a:t>
            </a:r>
            <a:r>
              <a:rPr lang="it-IT" sz="2800" b="1" u="none" strike="noStrike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consulenti</a:t>
            </a:r>
            <a:r>
              <a:rPr lang="it-IT" sz="2800" u="none" strike="noStrike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ed assumere </a:t>
            </a:r>
            <a:r>
              <a:rPr lang="it-IT" sz="2800" b="1" u="none" strike="noStrike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informazioni</a:t>
            </a:r>
            <a:r>
              <a:rPr lang="it-IT" sz="2800" u="none" strike="noStrike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senza formalità, presso il coniuge, i parenti entro il terzo grado e agli affini entro il secondo del minore o del soggetto sottoposto a misura di protezione, o nel caso di beni ereditari, presso gli altri </a:t>
            </a:r>
            <a:r>
              <a:rPr lang="it-IT" sz="2800" b="1" u="none" strike="noStrike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chiamati</a:t>
            </a:r>
            <a:r>
              <a:rPr lang="it-IT" sz="2800" u="none" strike="noStrike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 i </a:t>
            </a:r>
            <a:r>
              <a:rPr lang="it-IT" sz="2800" b="1" u="none" strike="noStrike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creditori</a:t>
            </a:r>
            <a:r>
              <a:rPr lang="it-IT" sz="2800" u="none" strike="noStrike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risultanti dall’inventario, se redatto. Nell’ipotesi di cui all’articolo 747, quarto comma, del codice di procedura civile deve essere sentito il </a:t>
            </a:r>
            <a:r>
              <a:rPr lang="it-IT" sz="2800" b="1" u="none" strike="noStrike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legatario</a:t>
            </a:r>
            <a:r>
              <a:rPr lang="it-IT" sz="2800" u="none" strike="noStrike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28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6B742F6-7DA0-D32D-4739-1E805B19DB82}"/>
              </a:ext>
            </a:extLst>
          </p:cNvPr>
          <p:cNvSpPr txBox="1"/>
          <p:nvPr/>
        </p:nvSpPr>
        <p:spPr>
          <a:xfrm>
            <a:off x="5310874" y="310291"/>
            <a:ext cx="60980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dirty="0"/>
              <a:t>Istruttoria</a:t>
            </a:r>
          </a:p>
        </p:txBody>
      </p:sp>
    </p:spTree>
    <p:extLst>
      <p:ext uri="{BB962C8B-B14F-4D97-AF65-F5344CB8AC3E}">
        <p14:creationId xmlns:p14="http://schemas.microsoft.com/office/powerpoint/2010/main" val="318766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262</TotalTime>
  <Words>1300</Words>
  <Application>Microsoft Macintosh PowerPoint</Application>
  <PresentationFormat>Widescreen</PresentationFormat>
  <Paragraphs>113</Paragraphs>
  <Slides>14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Oxygen</vt:lpstr>
      <vt:lpstr>Tema di Office</vt:lpstr>
      <vt:lpstr>Attribuzione ai notai  della competenza in materia di  autorizzazioni relative agli affari  di volontaria giurisdizione  </vt:lpstr>
      <vt:lpstr>Art. 21, comma 1</vt:lpstr>
      <vt:lpstr>Art. 21, comma 1</vt:lpstr>
      <vt:lpstr>Art. 21, comma 1</vt:lpstr>
      <vt:lpstr>Art. 21, comma 1</vt:lpstr>
      <vt:lpstr>Art. 21, comma 1</vt:lpstr>
      <vt:lpstr>Art. 21, comma 1</vt:lpstr>
      <vt:lpstr>Art. 21, comma 1</vt:lpstr>
      <vt:lpstr>Art. 21, comma 2</vt:lpstr>
      <vt:lpstr>Art. 21, comma 4</vt:lpstr>
      <vt:lpstr>Art. 21, comma 5</vt:lpstr>
      <vt:lpstr>Art. 21, comma 6</vt:lpstr>
      <vt:lpstr>Art. 21, comma 7</vt:lpstr>
      <vt:lpstr>Art. 21, comma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Autorizzazione notarile</dc:title>
  <dc:creator>Giovanni Santarcangelo</dc:creator>
  <cp:lastModifiedBy>Giovanni Santarcangelo</cp:lastModifiedBy>
  <cp:revision>7</cp:revision>
  <dcterms:created xsi:type="dcterms:W3CDTF">2022-10-20T23:58:19Z</dcterms:created>
  <dcterms:modified xsi:type="dcterms:W3CDTF">2022-11-27T18:38:04Z</dcterms:modified>
</cp:coreProperties>
</file>